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25"/>
  </p:notesMasterIdLst>
  <p:sldIdLst>
    <p:sldId id="780" r:id="rId2"/>
    <p:sldId id="1013" r:id="rId3"/>
    <p:sldId id="1014" r:id="rId4"/>
    <p:sldId id="1015" r:id="rId5"/>
    <p:sldId id="1016" r:id="rId6"/>
    <p:sldId id="1017" r:id="rId7"/>
    <p:sldId id="1018" r:id="rId8"/>
    <p:sldId id="1034" r:id="rId9"/>
    <p:sldId id="1019" r:id="rId10"/>
    <p:sldId id="1020" r:id="rId11"/>
    <p:sldId id="1022" r:id="rId12"/>
    <p:sldId id="1021" r:id="rId13"/>
    <p:sldId id="1023" r:id="rId14"/>
    <p:sldId id="1024" r:id="rId15"/>
    <p:sldId id="1025" r:id="rId16"/>
    <p:sldId id="1026" r:id="rId17"/>
    <p:sldId id="1027" r:id="rId18"/>
    <p:sldId id="1029" r:id="rId19"/>
    <p:sldId id="1030" r:id="rId20"/>
    <p:sldId id="1028" r:id="rId21"/>
    <p:sldId id="1031" r:id="rId22"/>
    <p:sldId id="1032" r:id="rId23"/>
    <p:sldId id="1033" r:id="rId24"/>
  </p:sldIdLst>
  <p:sldSz cx="9144000" cy="6858000" type="screen4x3"/>
  <p:notesSz cx="6781800" cy="98806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6699"/>
    <a:srgbClr val="00B400"/>
    <a:srgbClr val="990000"/>
    <a:srgbClr val="FF7C80"/>
    <a:srgbClr val="66FF66"/>
    <a:srgbClr val="006600"/>
    <a:srgbClr val="33CC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7" autoAdjust="0"/>
    <p:restoredTop sz="93742" autoAdjust="0"/>
  </p:normalViewPr>
  <p:slideViewPr>
    <p:cSldViewPr>
      <p:cViewPr>
        <p:scale>
          <a:sx n="86" d="100"/>
          <a:sy n="86" d="100"/>
        </p:scale>
        <p:origin x="-2560" y="-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384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1363"/>
            <a:ext cx="4940300" cy="3705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0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692650"/>
            <a:ext cx="5426075" cy="444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 smtClean="0"/>
              <a:t>Click to edit Master text styles</a:t>
            </a:r>
          </a:p>
          <a:p>
            <a:pPr lvl="1"/>
            <a:r>
              <a:rPr lang="nb-NO" noProof="0" smtClean="0"/>
              <a:t>Second level</a:t>
            </a:r>
          </a:p>
          <a:p>
            <a:pPr lvl="2"/>
            <a:r>
              <a:rPr lang="nb-NO" noProof="0" smtClean="0"/>
              <a:t>Third level</a:t>
            </a:r>
          </a:p>
          <a:p>
            <a:pPr lvl="3"/>
            <a:r>
              <a:rPr lang="nb-NO" noProof="0" smtClean="0"/>
              <a:t>Fourth level</a:t>
            </a:r>
          </a:p>
          <a:p>
            <a:pPr lvl="4"/>
            <a:r>
              <a:rPr lang="nb-NO" noProof="0" smtClean="0"/>
              <a:t>Fifth level</a:t>
            </a:r>
          </a:p>
        </p:txBody>
      </p:sp>
      <p:sp>
        <p:nvSpPr>
          <p:cNvPr id="280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5300"/>
            <a:ext cx="29384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80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385300"/>
            <a:ext cx="29384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0801ACA-DDAD-4193-BA7A-B0C7FE39E74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76825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8915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nb-NO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64694-200D-43EF-892C-B9DD159CFDD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4239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D0D09-2FC3-424F-B2D9-218DB1E319D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321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454E6-56D6-4A82-91A0-78D5E10CE97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8866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6C93D-F3C6-4AEC-8C2D-7C3B3D74C16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1262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lvl="0"/>
            <a:endParaRPr lang="nb-NO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E7ABE-6247-48A0-9E4C-3C82757DED8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2569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DAEF1-028E-439F-96C4-0DEABB59DEA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3581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06BD7-736F-42D2-983F-3A198031ECA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33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25824-C8A3-4D5D-82B2-8B4D764FCC9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0885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E8570-2B41-4EB6-8195-636401D1D24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0418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662CA-CDD8-4547-A46D-56A25C24C62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4886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BAFAA-A978-403F-BEA3-47E10D40DDB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3464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AE8B5-084D-4D6C-972D-9C75D89ED2B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7651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29E49-BA5F-4BBF-96E1-2A0B6D00955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8633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Click to edit Master title style</a:t>
            </a:r>
          </a:p>
        </p:txBody>
      </p:sp>
      <p:sp>
        <p:nvSpPr>
          <p:cNvPr id="37891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fld id="{0FF435EE-CFCD-4C35-AB67-6E4808111CD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h/6x6psb551tx126q/GU0bzoTbRf/2012-09-06%2019.27.49.jpg" TargetMode="External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wmf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-252413" y="214313"/>
            <a:ext cx="9577388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/>
              <a:t>Vegetation changes after </a:t>
            </a:r>
            <a:r>
              <a:rPr lang="en-US" sz="4000" b="1" smtClean="0"/>
              <a:t>17 years </a:t>
            </a:r>
            <a:r>
              <a:rPr lang="en-US" sz="4000" b="1"/>
              <a:t>of restoration of a hay‐making mire</a:t>
            </a:r>
            <a:endParaRPr lang="nb-NO" sz="4000" i="1" dirty="0" smtClean="0">
              <a:solidFill>
                <a:srgbClr val="00B400"/>
              </a:solidFill>
              <a:cs typeface="Arial" charset="0"/>
            </a:endParaRPr>
          </a:p>
        </p:txBody>
      </p:sp>
      <p:sp>
        <p:nvSpPr>
          <p:cNvPr id="656387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792733" y="1772816"/>
            <a:ext cx="3851275" cy="5040313"/>
          </a:xfrm>
        </p:spPr>
        <p:txBody>
          <a:bodyPr/>
          <a:lstStyle/>
          <a:p>
            <a:pPr eaLnBrk="1" hangingPunct="1">
              <a:defRPr/>
            </a:pPr>
            <a:r>
              <a:rPr lang="nb-NO" sz="3000" smtClean="0"/>
              <a:t>Seminar in honour of Asbjørn Moen</a:t>
            </a:r>
          </a:p>
          <a:p>
            <a:pPr eaLnBrk="1" hangingPunct="1">
              <a:defRPr/>
            </a:pPr>
            <a:r>
              <a:rPr lang="nb-NO" sz="3000" smtClean="0"/>
              <a:t>Trondheim</a:t>
            </a:r>
          </a:p>
          <a:p>
            <a:pPr eaLnBrk="1" hangingPunct="1">
              <a:defRPr/>
            </a:pPr>
            <a:r>
              <a:rPr lang="nb-NO" sz="3000" smtClean="0"/>
              <a:t>2014 02 25</a:t>
            </a:r>
          </a:p>
          <a:p>
            <a:pPr eaLnBrk="1" hangingPunct="1">
              <a:defRPr/>
            </a:pPr>
            <a:endParaRPr lang="nb-NO" sz="3400" dirty="0" smtClean="0"/>
          </a:p>
          <a:p>
            <a:pPr eaLnBrk="1" hangingPunct="1">
              <a:defRPr/>
            </a:pPr>
            <a:r>
              <a:rPr lang="nb-NO" sz="3400" smtClean="0"/>
              <a:t>Rune Halvorsen</a:t>
            </a:r>
          </a:p>
          <a:p>
            <a:pPr eaLnBrk="1" hangingPunct="1">
              <a:defRPr/>
            </a:pPr>
            <a:r>
              <a:rPr lang="nb-NO" sz="3400" smtClean="0"/>
              <a:t>&amp; Tor Øystein Olsen</a:t>
            </a:r>
            <a:endParaRPr lang="nb-NO" sz="3400" dirty="0" smtClean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12914"/>
            <a:ext cx="3645178" cy="486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253" y="3518695"/>
            <a:ext cx="2440790" cy="32543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24380" y="6531250"/>
            <a:ext cx="170096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mtClean="0">
                <a:solidFill>
                  <a:srgbClr val="FFFFFF"/>
                </a:solidFill>
              </a:rPr>
              <a:t>Foto: Arild Andresen</a:t>
            </a:r>
            <a:endParaRPr lang="nb-NO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-243408"/>
            <a:ext cx="8510588" cy="1325563"/>
          </a:xfrm>
        </p:spPr>
        <p:txBody>
          <a:bodyPr/>
          <a:lstStyle/>
          <a:p>
            <a:r>
              <a:rPr lang="nb-NO" smtClean="0"/>
              <a:t>Sampling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412776"/>
            <a:ext cx="3334271" cy="4422775"/>
          </a:xfrm>
        </p:spPr>
        <p:txBody>
          <a:bodyPr/>
          <a:lstStyle/>
          <a:p>
            <a:endParaRPr lang="nb-NO" sz="2800" smtClean="0"/>
          </a:p>
          <a:p>
            <a:pPr lvl="1"/>
            <a:endParaRPr lang="nb-NO"/>
          </a:p>
        </p:txBody>
      </p:sp>
      <p:sp>
        <p:nvSpPr>
          <p:cNvPr id="5" name="Rectangle 3"/>
          <p:cNvSpPr txBox="1">
            <a:spLocks noRot="1" noChangeArrowheads="1"/>
          </p:cNvSpPr>
          <p:nvPr/>
        </p:nvSpPr>
        <p:spPr bwMode="auto">
          <a:xfrm>
            <a:off x="107504" y="836712"/>
            <a:ext cx="4427984" cy="452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284400" lvl="1" eaLnBrk="1" hangingPunct="1">
              <a:spcBef>
                <a:spcPts val="0"/>
              </a:spcBef>
              <a:defRPr/>
            </a:pPr>
            <a:r>
              <a:rPr lang="nb-NO" kern="0" smtClean="0"/>
              <a:t>Selective sampling of</a:t>
            </a:r>
          </a:p>
          <a:p>
            <a:pPr marL="0" lvl="1" indent="0" eaLnBrk="1" hangingPunct="1">
              <a:spcBef>
                <a:spcPts val="0"/>
              </a:spcBef>
              <a:buNone/>
              <a:defRPr/>
            </a:pPr>
            <a:r>
              <a:rPr lang="nb-NO" kern="0" smtClean="0"/>
              <a:t>   41 plots, including:</a:t>
            </a:r>
          </a:p>
          <a:p>
            <a:pPr marL="684450" lvl="2" eaLnBrk="1" hangingPunct="1">
              <a:defRPr/>
            </a:pPr>
            <a:r>
              <a:rPr lang="nb-NO" kern="0" smtClean="0"/>
              <a:t>11 plots not subjected to management prior to year 2000</a:t>
            </a:r>
          </a:p>
          <a:p>
            <a:pPr marL="914400" lvl="2" indent="0" eaLnBrk="1" hangingPunct="1">
              <a:buNone/>
              <a:defRPr/>
            </a:pPr>
            <a:r>
              <a:rPr lang="nb-NO" sz="2000" kern="0" smtClean="0"/>
              <a:t>.. of which two (40 and 41) were cleared (and subsequently cut) 2004–2005</a:t>
            </a:r>
          </a:p>
          <a:p>
            <a:pPr marL="914400" lvl="2" indent="0" eaLnBrk="1" hangingPunct="1">
              <a:buNone/>
              <a:defRPr/>
            </a:pPr>
            <a:r>
              <a:rPr lang="nb-NO" sz="2000" kern="0" smtClean="0"/>
              <a:t>... leaving 9 unmanaged controls</a:t>
            </a:r>
          </a:p>
          <a:p>
            <a:pPr marL="684450" lvl="2" eaLnBrk="1" hangingPunct="1">
              <a:defRPr/>
            </a:pPr>
            <a:r>
              <a:rPr lang="nb-NO" kern="0" smtClean="0"/>
              <a:t>30(+2) plots in managed areas</a:t>
            </a:r>
          </a:p>
          <a:p>
            <a:pPr marL="913050" lvl="3" indent="0" eaLnBrk="1" hangingPunct="1">
              <a:buNone/>
              <a:defRPr/>
            </a:pPr>
            <a:r>
              <a:rPr lang="nb-NO" kern="0" smtClean="0"/>
              <a:t>... of which four (6, 11, 15, 27) were subjected to burning of remains from tree clearance in 1997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" t="20723" r="67598" b="6338"/>
          <a:stretch/>
        </p:blipFill>
        <p:spPr bwMode="auto">
          <a:xfrm>
            <a:off x="4806963" y="1052736"/>
            <a:ext cx="4293190" cy="57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6581550" y="2511382"/>
            <a:ext cx="273600" cy="27298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nb-NO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6733950" y="2728348"/>
            <a:ext cx="273600" cy="27298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nb-NO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994720" y="4818034"/>
            <a:ext cx="273600" cy="27298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nb-NO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133018" y="5205310"/>
            <a:ext cx="273600" cy="27298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nb-NO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8092790" y="5556562"/>
            <a:ext cx="273600" cy="272989"/>
          </a:xfrm>
          <a:prstGeom prst="ellipse">
            <a:avLst/>
          </a:prstGeom>
          <a:noFill/>
          <a:ln w="25400" cap="flat" cmpd="sng" algn="ctr">
            <a:solidFill>
              <a:srgbClr val="00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nb-NO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310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-27384"/>
            <a:ext cx="8510588" cy="1325563"/>
          </a:xfrm>
        </p:spPr>
        <p:txBody>
          <a:bodyPr/>
          <a:lstStyle/>
          <a:p>
            <a:r>
              <a:rPr lang="nb-NO" smtClean="0"/>
              <a:t>Recording in the field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412776"/>
            <a:ext cx="3334271" cy="4422775"/>
          </a:xfrm>
        </p:spPr>
        <p:txBody>
          <a:bodyPr/>
          <a:lstStyle/>
          <a:p>
            <a:endParaRPr lang="nb-NO" sz="2800" smtClean="0"/>
          </a:p>
          <a:p>
            <a:pPr lvl="1"/>
            <a:endParaRPr lang="nb-NO"/>
          </a:p>
        </p:txBody>
      </p:sp>
      <p:sp>
        <p:nvSpPr>
          <p:cNvPr id="5" name="Rectangle 3"/>
          <p:cNvSpPr txBox="1">
            <a:spLocks noRot="1" noChangeArrowheads="1"/>
          </p:cNvSpPr>
          <p:nvPr/>
        </p:nvSpPr>
        <p:spPr bwMode="auto">
          <a:xfrm>
            <a:off x="35496" y="1124744"/>
            <a:ext cx="554461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284400" lvl="1" eaLnBrk="1" hangingPunct="1">
              <a:defRPr/>
            </a:pPr>
            <a:r>
              <a:rPr lang="nb-NO" sz="2400" kern="0" smtClean="0"/>
              <a:t>In all 41 plots,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vascular plant species composition has been recorded by TØO every year since 2000; and</a:t>
            </a:r>
          </a:p>
          <a:p>
            <a:pPr marL="684450" lvl="2" eaLnBrk="1" hangingPunct="1">
              <a:defRPr/>
            </a:pPr>
            <a:r>
              <a:rPr lang="nb-NO" sz="2000" kern="0"/>
              <a:t>c</a:t>
            </a:r>
            <a:r>
              <a:rPr lang="nb-NO" sz="2000" kern="0" smtClean="0"/>
              <a:t>over has been recorded on an 8-point 2-logarithmic scale (the Hult-Sernander-Du Rietz scale with the lowermost class expanded)</a:t>
            </a:r>
          </a:p>
          <a:p>
            <a:pPr marL="684450" lvl="2" eaLnBrk="1" hangingPunct="1">
              <a:defRPr/>
            </a:pPr>
            <a:endParaRPr lang="nb-NO" sz="2000" kern="0" smtClean="0"/>
          </a:p>
          <a:p>
            <a:pPr marL="684450" lvl="2" eaLnBrk="1" hangingPunct="1">
              <a:defRPr/>
            </a:pPr>
            <a:endParaRPr lang="nb-NO" sz="1600" kern="0" smtClean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" t="20723" r="67598" b="6338"/>
          <a:stretch/>
        </p:blipFill>
        <p:spPr bwMode="auto">
          <a:xfrm>
            <a:off x="5580112" y="2245356"/>
            <a:ext cx="3333269" cy="44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8111153"/>
              </p:ext>
            </p:extLst>
          </p:nvPr>
        </p:nvGraphicFramePr>
        <p:xfrm>
          <a:off x="1259632" y="3887399"/>
          <a:ext cx="2471936" cy="2657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/>
                <a:gridCol w="1535832"/>
              </a:tblGrid>
              <a:tr h="362365">
                <a:tc>
                  <a:txBody>
                    <a:bodyPr/>
                    <a:lstStyle/>
                    <a:p>
                      <a:pPr algn="ctr"/>
                      <a:r>
                        <a:rPr lang="nb-NO" smtClean="0"/>
                        <a:t>Class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mtClean="0"/>
                        <a:t>Cover</a:t>
                      </a:r>
                      <a:endParaRPr lang="nb-NO"/>
                    </a:p>
                  </a:txBody>
                  <a:tcPr/>
                </a:tc>
              </a:tr>
              <a:tr h="28128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nb-NO" sz="1600" smtClean="0"/>
                        <a:t>1</a:t>
                      </a:r>
                      <a:endParaRPr lang="nb-NO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nb-NO" sz="1600" smtClean="0"/>
                        <a:t>&lt; 1/128</a:t>
                      </a:r>
                      <a:endParaRPr lang="nb-NO" sz="1600"/>
                    </a:p>
                  </a:txBody>
                  <a:tcPr/>
                </a:tc>
              </a:tr>
              <a:tr h="28128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nb-NO" sz="1600" smtClean="0"/>
                        <a:t>2</a:t>
                      </a:r>
                      <a:endParaRPr lang="nb-NO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nb-NO" sz="1600" smtClean="0"/>
                        <a:t>1/128–1/64</a:t>
                      </a:r>
                      <a:endParaRPr lang="nb-NO" sz="1600"/>
                    </a:p>
                  </a:txBody>
                  <a:tcPr/>
                </a:tc>
              </a:tr>
              <a:tr h="28128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nb-NO" sz="1600" smtClean="0"/>
                        <a:t>3</a:t>
                      </a:r>
                      <a:endParaRPr lang="nb-NO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smtClean="0"/>
                        <a:t>1/64–1/32</a:t>
                      </a:r>
                    </a:p>
                  </a:txBody>
                  <a:tcPr/>
                </a:tc>
              </a:tr>
              <a:tr h="28128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nb-NO" sz="1600" smtClean="0"/>
                        <a:t>4</a:t>
                      </a:r>
                      <a:endParaRPr lang="nb-NO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smtClean="0"/>
                        <a:t>1/32–1/16</a:t>
                      </a:r>
                    </a:p>
                  </a:txBody>
                  <a:tcPr/>
                </a:tc>
              </a:tr>
              <a:tr h="28128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nb-NO" sz="1600" smtClean="0"/>
                        <a:t>5</a:t>
                      </a:r>
                      <a:endParaRPr lang="nb-NO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smtClean="0"/>
                        <a:t>1/16–1/8</a:t>
                      </a:r>
                    </a:p>
                  </a:txBody>
                  <a:tcPr/>
                </a:tc>
              </a:tr>
              <a:tr h="28128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nb-NO" sz="1600" smtClean="0"/>
                        <a:t>6</a:t>
                      </a:r>
                      <a:endParaRPr lang="nb-NO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smtClean="0"/>
                        <a:t>1/8–1/4</a:t>
                      </a:r>
                    </a:p>
                  </a:txBody>
                  <a:tcPr/>
                </a:tc>
              </a:tr>
              <a:tr h="28128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nb-NO" sz="1600" smtClean="0"/>
                        <a:t>7</a:t>
                      </a:r>
                      <a:endParaRPr lang="nb-NO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smtClean="0"/>
                        <a:t>1/4–1/2</a:t>
                      </a:r>
                    </a:p>
                  </a:txBody>
                  <a:tcPr/>
                </a:tc>
              </a:tr>
              <a:tr h="28128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nb-NO" sz="1600" smtClean="0"/>
                        <a:t>8</a:t>
                      </a:r>
                      <a:endParaRPr lang="nb-NO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nb-NO" sz="1600" smtClean="0"/>
                        <a:t>&lt; 1/2</a:t>
                      </a:r>
                      <a:endParaRPr lang="nb-NO" sz="160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9460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-27384"/>
            <a:ext cx="8510588" cy="1325563"/>
          </a:xfrm>
        </p:spPr>
        <p:txBody>
          <a:bodyPr/>
          <a:lstStyle/>
          <a:p>
            <a:r>
              <a:rPr lang="nb-NO" smtClean="0"/>
              <a:t>Gradients in species composition identified </a:t>
            </a:r>
            <a:r>
              <a:rPr lang="nb-NO" i="1" smtClean="0"/>
              <a:t>a priori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412776"/>
            <a:ext cx="3334271" cy="4422775"/>
          </a:xfrm>
        </p:spPr>
        <p:txBody>
          <a:bodyPr/>
          <a:lstStyle/>
          <a:p>
            <a:endParaRPr lang="nb-NO" sz="2800" smtClean="0"/>
          </a:p>
          <a:p>
            <a:pPr lvl="1"/>
            <a:endParaRPr lang="nb-NO"/>
          </a:p>
        </p:txBody>
      </p:sp>
      <p:sp>
        <p:nvSpPr>
          <p:cNvPr id="5" name="Rectangle 3"/>
          <p:cNvSpPr txBox="1">
            <a:spLocks noRot="1" noChangeArrowheads="1"/>
          </p:cNvSpPr>
          <p:nvPr/>
        </p:nvSpPr>
        <p:spPr bwMode="auto">
          <a:xfrm>
            <a:off x="360040" y="1484784"/>
            <a:ext cx="4427984" cy="452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284400" lvl="1" eaLnBrk="1" hangingPunct="1">
              <a:defRPr/>
            </a:pPr>
            <a:r>
              <a:rPr lang="nb-NO" sz="2400" kern="0" smtClean="0"/>
              <a:t>The plots span variation along major gradients in species composition and the environment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from slightly paludified terrestrial sites bordering on the mire via mire margin to mire expanse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on the mire expanse, from </a:t>
            </a:r>
            <a:r>
              <a:rPr lang="nb-NO" sz="2000" kern="0"/>
              <a:t>hummock/lawn to </a:t>
            </a:r>
            <a:r>
              <a:rPr lang="nb-NO" sz="2000" kern="0" smtClean="0"/>
              <a:t>carpet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from poor via intermediate to rich sites (the classical ’poor–rich’ gradient)</a:t>
            </a:r>
            <a:endParaRPr lang="nb-NO" sz="2000" kern="0"/>
          </a:p>
          <a:p>
            <a:pPr marL="684450" lvl="2" eaLnBrk="1" hangingPunct="1">
              <a:defRPr/>
            </a:pPr>
            <a:endParaRPr lang="nb-NO" sz="2000" kern="0" smtClean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" t="20723" r="67598" b="6338"/>
          <a:stretch/>
        </p:blipFill>
        <p:spPr bwMode="auto">
          <a:xfrm>
            <a:off x="4890976" y="1329070"/>
            <a:ext cx="4022405" cy="534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471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-27384"/>
            <a:ext cx="8510588" cy="1325563"/>
          </a:xfrm>
        </p:spPr>
        <p:txBody>
          <a:bodyPr/>
          <a:lstStyle/>
          <a:p>
            <a:r>
              <a:rPr lang="nb-NO" smtClean="0"/>
              <a:t>Gradients in species composition identified by ordination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412776"/>
            <a:ext cx="3334271" cy="4422775"/>
          </a:xfrm>
        </p:spPr>
        <p:txBody>
          <a:bodyPr/>
          <a:lstStyle/>
          <a:p>
            <a:endParaRPr lang="nb-NO" sz="2800" smtClean="0"/>
          </a:p>
          <a:p>
            <a:pPr lvl="1"/>
            <a:endParaRPr lang="nb-NO"/>
          </a:p>
        </p:txBody>
      </p:sp>
      <p:sp>
        <p:nvSpPr>
          <p:cNvPr id="5" name="Rectangle 3"/>
          <p:cNvSpPr txBox="1">
            <a:spLocks noRot="1" noChangeArrowheads="1"/>
          </p:cNvSpPr>
          <p:nvPr/>
        </p:nvSpPr>
        <p:spPr bwMode="auto">
          <a:xfrm>
            <a:off x="360040" y="1484784"/>
            <a:ext cx="8244408" cy="452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284400" lvl="1" eaLnBrk="1" hangingPunct="1">
              <a:defRPr/>
            </a:pPr>
            <a:r>
              <a:rPr lang="nb-NO" sz="2400" kern="0" smtClean="0"/>
              <a:t>Basic data set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156 species x 41 plots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each plot represented by the average of 14 cover recordings, rounded up to the nearest integer cover value</a:t>
            </a:r>
          </a:p>
          <a:p>
            <a:pPr marL="284400" lvl="1" eaLnBrk="1" hangingPunct="1">
              <a:defRPr/>
            </a:pPr>
            <a:r>
              <a:rPr lang="nb-NO" sz="2400" kern="0" smtClean="0"/>
              <a:t>Parallell ordinations by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GNMDS (with PD dissimilarities, using the step-across algorithm; at least 100 random starting configurations; accepting best-stress solution when obtained from two random starts)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DCA (with standard options)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Software: R, </a:t>
            </a:r>
            <a:r>
              <a:rPr lang="nb-NO" sz="2000" i="1" kern="0" smtClean="0"/>
              <a:t>vegan</a:t>
            </a:r>
            <a:r>
              <a:rPr lang="nb-NO" sz="2000" kern="0" smtClean="0"/>
              <a:t> package</a:t>
            </a:r>
          </a:p>
          <a:p>
            <a:pPr marL="284400" lvl="1" eaLnBrk="1" hangingPunct="1">
              <a:defRPr/>
            </a:pPr>
            <a:r>
              <a:rPr lang="nb-NO" sz="2400" kern="0" smtClean="0"/>
              <a:t>Ordination axes accepted (as valid gradients in species composition) if and only if confirmed by the other method (Kendall’s non-parametric correlation coefficient </a:t>
            </a:r>
            <a:r>
              <a:rPr lang="el-GR" sz="2400" kern="0" smtClean="0"/>
              <a:t>τ</a:t>
            </a:r>
            <a:r>
              <a:rPr lang="nb-NO" sz="2400" kern="0" smtClean="0"/>
              <a:t>&gt; 0.4)</a:t>
            </a:r>
          </a:p>
          <a:p>
            <a:pPr marL="284400" lvl="1" eaLnBrk="1" hangingPunct="1">
              <a:defRPr/>
            </a:pPr>
            <a:r>
              <a:rPr lang="nb-NO" sz="2400" kern="0" smtClean="0"/>
              <a:t>Two GNMDS axes were confirmed by DCA</a:t>
            </a:r>
          </a:p>
          <a:p>
            <a:pPr marL="684450" lvl="2" eaLnBrk="1" hangingPunct="1">
              <a:defRPr/>
            </a:pPr>
            <a:endParaRPr lang="nb-NO" sz="2000" kern="0" smtClean="0"/>
          </a:p>
          <a:p>
            <a:pPr marL="455850" lvl="2" indent="0" eaLnBrk="1" hangingPunct="1">
              <a:buNone/>
              <a:defRPr/>
            </a:pPr>
            <a:endParaRPr lang="nb-NO" sz="2000" kern="0" smtClean="0"/>
          </a:p>
          <a:p>
            <a:pPr marL="684450" lvl="2" eaLnBrk="1" hangingPunct="1">
              <a:defRPr/>
            </a:pPr>
            <a:endParaRPr lang="nb-NO" sz="2000" kern="0" smtClean="0"/>
          </a:p>
        </p:txBody>
      </p:sp>
    </p:spTree>
    <p:extLst>
      <p:ext uri="{BB962C8B-B14F-4D97-AF65-F5344CB8AC3E}">
        <p14:creationId xmlns:p14="http://schemas.microsoft.com/office/powerpoint/2010/main" val="508068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-27384"/>
            <a:ext cx="8510588" cy="1325563"/>
          </a:xfrm>
        </p:spPr>
        <p:txBody>
          <a:bodyPr/>
          <a:lstStyle/>
          <a:p>
            <a:r>
              <a:rPr lang="nb-NO" sz="4000" smtClean="0"/>
              <a:t>GNMDS ordination of basic data set</a:t>
            </a:r>
            <a:endParaRPr lang="nb-NO" sz="4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412776"/>
            <a:ext cx="3334271" cy="4422775"/>
          </a:xfrm>
        </p:spPr>
        <p:txBody>
          <a:bodyPr/>
          <a:lstStyle/>
          <a:p>
            <a:endParaRPr lang="nb-NO" sz="2800" smtClean="0"/>
          </a:p>
          <a:p>
            <a:pPr lvl="1"/>
            <a:endParaRPr lang="nb-NO"/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" t="28759" r="8067" b="2445"/>
          <a:stretch/>
        </p:blipFill>
        <p:spPr bwMode="auto">
          <a:xfrm>
            <a:off x="899592" y="1431920"/>
            <a:ext cx="8064896" cy="532859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3" y="82913"/>
            <a:ext cx="3597303" cy="2698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>
            <a:off x="7162741" y="2892667"/>
            <a:ext cx="577611" cy="1040389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>
            <a:stCxn id="63491" idx="2"/>
          </p:cNvCxnSpPr>
          <p:nvPr/>
        </p:nvCxnSpPr>
        <p:spPr bwMode="auto">
          <a:xfrm>
            <a:off x="1837245" y="2780928"/>
            <a:ext cx="2233797" cy="1400429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94" y="4181357"/>
            <a:ext cx="3509310" cy="263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 bwMode="auto">
          <a:xfrm flipH="1" flipV="1">
            <a:off x="5292080" y="4581129"/>
            <a:ext cx="307114" cy="14401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637" y="145517"/>
            <a:ext cx="3662867" cy="274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20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412776"/>
            <a:ext cx="3334271" cy="4422775"/>
          </a:xfrm>
        </p:spPr>
        <p:txBody>
          <a:bodyPr/>
          <a:lstStyle/>
          <a:p>
            <a:endParaRPr lang="nb-NO" sz="2800" smtClean="0"/>
          </a:p>
          <a:p>
            <a:pPr lvl="1"/>
            <a:endParaRPr lang="nb-NO"/>
          </a:p>
        </p:txBody>
      </p:sp>
      <p:sp>
        <p:nvSpPr>
          <p:cNvPr id="5" name="Rectangle 3"/>
          <p:cNvSpPr txBox="1">
            <a:spLocks noRot="1" noChangeArrowheads="1"/>
          </p:cNvSpPr>
          <p:nvPr/>
        </p:nvSpPr>
        <p:spPr bwMode="auto">
          <a:xfrm>
            <a:off x="146813" y="260648"/>
            <a:ext cx="792088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284400" lvl="1" eaLnBrk="1" hangingPunct="1">
              <a:defRPr/>
            </a:pPr>
            <a:r>
              <a:rPr lang="nb-NO" sz="2400" kern="0" smtClean="0"/>
              <a:t>The gradient structure described by Moen &amp; Olsen (1997)  was confirmed by multivariate analyses</a:t>
            </a:r>
          </a:p>
          <a:p>
            <a:pPr marL="684450" lvl="2" eaLnBrk="1" hangingPunct="1">
              <a:defRPr/>
            </a:pPr>
            <a:endParaRPr lang="nb-NO" sz="2000" kern="0" smtClean="0"/>
          </a:p>
          <a:p>
            <a:pPr marL="455850" lvl="2" indent="0" eaLnBrk="1" hangingPunct="1">
              <a:buNone/>
              <a:defRPr/>
            </a:pPr>
            <a:endParaRPr lang="nb-NO" sz="2000" kern="0" smtClean="0"/>
          </a:p>
          <a:p>
            <a:pPr marL="684450" lvl="2" eaLnBrk="1" hangingPunct="1">
              <a:defRPr/>
            </a:pPr>
            <a:endParaRPr lang="nb-NO" sz="2000" kern="0" smtClean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8" t="27733" r="30513" b="17642"/>
          <a:stretch/>
        </p:blipFill>
        <p:spPr bwMode="auto">
          <a:xfrm>
            <a:off x="6077158" y="2636912"/>
            <a:ext cx="2942987" cy="413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" t="20723" r="67598" b="6338"/>
          <a:stretch/>
        </p:blipFill>
        <p:spPr bwMode="auto">
          <a:xfrm>
            <a:off x="179513" y="2636912"/>
            <a:ext cx="3104838" cy="412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0005" r="10510" b="8354"/>
          <a:stretch/>
        </p:blipFill>
        <p:spPr bwMode="auto">
          <a:xfrm>
            <a:off x="1731932" y="148856"/>
            <a:ext cx="5041008" cy="26368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10407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-27384"/>
            <a:ext cx="8510588" cy="1325563"/>
          </a:xfrm>
        </p:spPr>
        <p:txBody>
          <a:bodyPr/>
          <a:lstStyle/>
          <a:p>
            <a:r>
              <a:rPr lang="nb-NO" smtClean="0"/>
              <a:t>Vegetation change during restoration succession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412776"/>
            <a:ext cx="3334271" cy="4422775"/>
          </a:xfrm>
        </p:spPr>
        <p:txBody>
          <a:bodyPr/>
          <a:lstStyle/>
          <a:p>
            <a:endParaRPr lang="nb-NO" sz="2800" smtClean="0"/>
          </a:p>
          <a:p>
            <a:pPr lvl="1"/>
            <a:endParaRPr lang="nb-NO"/>
          </a:p>
        </p:txBody>
      </p:sp>
      <p:sp>
        <p:nvSpPr>
          <p:cNvPr id="5" name="Rectangle 3"/>
          <p:cNvSpPr txBox="1">
            <a:spLocks noRot="1" noChangeArrowheads="1"/>
          </p:cNvSpPr>
          <p:nvPr/>
        </p:nvSpPr>
        <p:spPr bwMode="auto">
          <a:xfrm>
            <a:off x="360040" y="1484784"/>
            <a:ext cx="8244408" cy="452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284400" lvl="1" eaLnBrk="1" hangingPunct="1">
              <a:defRPr/>
            </a:pPr>
            <a:r>
              <a:rPr lang="nb-NO" sz="2400" kern="0" smtClean="0"/>
              <a:t>Full data set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156 species x 574 plot-by-time-combinations (41 plots x 14 time-points)</a:t>
            </a:r>
          </a:p>
          <a:p>
            <a:pPr marL="284400" lvl="1" eaLnBrk="1" hangingPunct="1">
              <a:defRPr/>
            </a:pPr>
            <a:r>
              <a:rPr lang="nb-NO" sz="2400" kern="0" smtClean="0"/>
              <a:t>Parallell ordinations by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GNMDS (same specifications as in ordination of basic data set)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DCA (with standard options)</a:t>
            </a:r>
            <a:endParaRPr lang="nb-NO" sz="2400" kern="0" smtClean="0"/>
          </a:p>
          <a:p>
            <a:pPr marL="284400" lvl="1" eaLnBrk="1" hangingPunct="1">
              <a:defRPr/>
            </a:pPr>
            <a:r>
              <a:rPr lang="nb-NO" sz="2400" kern="0" smtClean="0"/>
              <a:t>The two GNMDS axes were closely similar to axes obtained for the basic ordination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Kendall’s </a:t>
            </a:r>
            <a:r>
              <a:rPr lang="nb-NO" sz="2000" kern="0"/>
              <a:t>non-parametric correlation coefficient </a:t>
            </a:r>
            <a:r>
              <a:rPr lang="el-GR" sz="2000" kern="0" smtClean="0"/>
              <a:t>τ</a:t>
            </a:r>
            <a:r>
              <a:rPr lang="nb-NO" sz="2000" kern="0" smtClean="0"/>
              <a:t> between plot positions averaged over the 14 years &gt; 0.7</a:t>
            </a:r>
          </a:p>
          <a:p>
            <a:pPr marL="284400" lvl="1" eaLnBrk="1" hangingPunct="1">
              <a:defRPr/>
            </a:pPr>
            <a:r>
              <a:rPr lang="nb-NO" sz="2400" kern="0" smtClean="0"/>
              <a:t>The </a:t>
            </a:r>
            <a:r>
              <a:rPr lang="nb-NO" sz="2400" kern="0"/>
              <a:t>interpretation of the ordination of the basic data set</a:t>
            </a:r>
            <a:r>
              <a:rPr lang="nb-NO" sz="2400" kern="0" smtClean="0"/>
              <a:t> thus also applies to the ordination of vegetation change</a:t>
            </a:r>
          </a:p>
          <a:p>
            <a:pPr marL="684450" lvl="2" eaLnBrk="1" hangingPunct="1">
              <a:defRPr/>
            </a:pPr>
            <a:endParaRPr lang="nb-NO" sz="2000" kern="0" smtClean="0"/>
          </a:p>
          <a:p>
            <a:pPr marL="455850" lvl="2" indent="0" eaLnBrk="1" hangingPunct="1">
              <a:buNone/>
              <a:defRPr/>
            </a:pPr>
            <a:endParaRPr lang="nb-NO" sz="2000" kern="0" smtClean="0"/>
          </a:p>
          <a:p>
            <a:pPr marL="684450" lvl="2" eaLnBrk="1" hangingPunct="1">
              <a:defRPr/>
            </a:pPr>
            <a:endParaRPr lang="nb-NO" sz="2000" kern="0" smtClean="0"/>
          </a:p>
        </p:txBody>
      </p:sp>
    </p:spTree>
    <p:extLst>
      <p:ext uri="{BB962C8B-B14F-4D97-AF65-F5344CB8AC3E}">
        <p14:creationId xmlns:p14="http://schemas.microsoft.com/office/powerpoint/2010/main" val="1028247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-27384"/>
            <a:ext cx="8510588" cy="1325563"/>
          </a:xfrm>
        </p:spPr>
        <p:txBody>
          <a:bodyPr/>
          <a:lstStyle/>
          <a:p>
            <a:r>
              <a:rPr lang="nb-NO" smtClean="0"/>
              <a:t>Vegetation change during restoration succession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412776"/>
            <a:ext cx="3334271" cy="4422775"/>
          </a:xfrm>
        </p:spPr>
        <p:txBody>
          <a:bodyPr/>
          <a:lstStyle/>
          <a:p>
            <a:endParaRPr lang="nb-NO" sz="2800" smtClean="0"/>
          </a:p>
          <a:p>
            <a:pPr lvl="1"/>
            <a:endParaRPr lang="nb-NO"/>
          </a:p>
        </p:txBody>
      </p:sp>
      <p:sp>
        <p:nvSpPr>
          <p:cNvPr id="5" name="Rectangle 3"/>
          <p:cNvSpPr txBox="1">
            <a:spLocks noRot="1" noChangeArrowheads="1"/>
          </p:cNvSpPr>
          <p:nvPr/>
        </p:nvSpPr>
        <p:spPr bwMode="auto">
          <a:xfrm>
            <a:off x="360040" y="1484784"/>
            <a:ext cx="8244408" cy="452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684450" lvl="2" eaLnBrk="1" hangingPunct="1">
              <a:defRPr/>
            </a:pPr>
            <a:endParaRPr lang="nb-NO" sz="2000" kern="0" smtClean="0"/>
          </a:p>
          <a:p>
            <a:pPr marL="455850" lvl="2" indent="0" eaLnBrk="1" hangingPunct="1">
              <a:buNone/>
              <a:defRPr/>
            </a:pPr>
            <a:endParaRPr lang="nb-NO" sz="2000" kern="0" smtClean="0"/>
          </a:p>
          <a:p>
            <a:pPr marL="684450" lvl="2" eaLnBrk="1" hangingPunct="1">
              <a:defRPr/>
            </a:pPr>
            <a:endParaRPr lang="nb-NO" sz="2000" kern="0" smtClean="0"/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1" t="37379" r="18743" b="12683"/>
          <a:stretch/>
        </p:blipFill>
        <p:spPr bwMode="auto">
          <a:xfrm>
            <a:off x="385342" y="1341495"/>
            <a:ext cx="8213533" cy="535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1124744"/>
            <a:ext cx="288032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mtClean="0"/>
              <a:t>Almost no change observed for unmanaged plots (blue numbers)</a:t>
            </a:r>
            <a:endParaRPr lang="nb-NO"/>
          </a:p>
        </p:txBody>
      </p:sp>
      <p:sp>
        <p:nvSpPr>
          <p:cNvPr id="8" name="TextBox 7"/>
          <p:cNvSpPr txBox="1"/>
          <p:nvPr/>
        </p:nvSpPr>
        <p:spPr>
          <a:xfrm>
            <a:off x="118137" y="1725933"/>
            <a:ext cx="2880320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mtClean="0"/>
              <a:t>Managed plots move towards the centre of the ordination diagram, indicating that management brings about strong homogeni-sation of the species composition</a:t>
            </a:r>
          </a:p>
          <a:p>
            <a:r>
              <a:rPr lang="nb-NO" smtClean="0"/>
              <a:t>Kendall’s </a:t>
            </a:r>
            <a:r>
              <a:rPr lang="el-GR" smtClean="0"/>
              <a:t>τ</a:t>
            </a:r>
            <a:r>
              <a:rPr lang="nb-NO" smtClean="0"/>
              <a:t> between 13-yr displacement and average position along axis 1: </a:t>
            </a:r>
            <a:r>
              <a:rPr lang="el-GR" smtClean="0"/>
              <a:t>τ</a:t>
            </a:r>
            <a:r>
              <a:rPr lang="nb-NO" smtClean="0"/>
              <a:t> = –0.4541, P = 0.0002</a:t>
            </a:r>
            <a:endParaRPr lang="nb-NO"/>
          </a:p>
        </p:txBody>
      </p:sp>
      <p:sp>
        <p:nvSpPr>
          <p:cNvPr id="9" name="TextBox 8"/>
          <p:cNvSpPr txBox="1"/>
          <p:nvPr/>
        </p:nvSpPr>
        <p:spPr>
          <a:xfrm>
            <a:off x="157957" y="3861048"/>
            <a:ext cx="288032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mtClean="0"/>
              <a:t>In particular, vegetation change is considerable for managed plots on mineral soil and close to the mire margin</a:t>
            </a:r>
            <a:endParaRPr lang="nb-NO"/>
          </a:p>
        </p:txBody>
      </p:sp>
      <p:sp>
        <p:nvSpPr>
          <p:cNvPr id="10" name="TextBox 9"/>
          <p:cNvSpPr txBox="1"/>
          <p:nvPr/>
        </p:nvSpPr>
        <p:spPr>
          <a:xfrm>
            <a:off x="157957" y="4914241"/>
            <a:ext cx="2880320" cy="16004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mtClean="0"/>
              <a:t>The largest compositional shifts are found for the burnt plots</a:t>
            </a:r>
          </a:p>
          <a:p>
            <a:r>
              <a:rPr lang="nb-NO" smtClean="0"/>
              <a:t>First recorded three years after burning,  these plots  were dominated by nitrophilous and pioneer species which were later replaced by mire species</a:t>
            </a:r>
            <a:endParaRPr lang="nb-NO"/>
          </a:p>
        </p:txBody>
      </p:sp>
      <p:sp>
        <p:nvSpPr>
          <p:cNvPr id="6" name="AutoShape 2" descr="data:image/jpeg;base64,/9j/4AAQSkZJRgABAQAAAQABAAD/2wBDAAYEBQYFBAYGBQYHBwYIChAKCgkJChQODwwQFxQYGBcUFhYaHSUfGhsjHBYWICwgIyYnKSopGR8tMC0oMCUoKSj/2wBDAQcHBwoIChMKChMoGhYaKCgoKCgoKCgoKCgoKCgoKCgoKCgoKCgoKCgoKCgoKCgoKCgoKCgoKCgoKCgoKCgoKCj/wAARCACyAL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wHZKCBjqRilLYkKq3G4gVYCcq7AsBwcdvrSyRFsMAVbPp+tc6nchxKxSR8H8easpgRybh8x2kY7etKYiq7nZeKQNxyOGGOnXmrixWNDTXKzHIJyrAYHtXv8A8Mb3TofD1tc3Yt1TywHnlPI55GPrXz/ZsUnhdlJUNyF9K9M+FUN7c3G62m08RQDaUuYCzBScFlOQBnNXKQ4FfxJHb3viS9uLJ0a1lkLp7g4/z+NaemWYihXaAVyD9K0vGmhwW+vxrZ48qSHJ8sAqre/4Y6elJYRlBCki7HyQQOmPWuuE22c1RanW+HyIol2/XIFdTbOGHJ61k6NZKIgTwTWoIyjH5selbtkJD7pQU5rLEAkkZRg8dxmtG4+aI4J3etZP2gQRylsk9hRzMpIwr6MRu5JB/rXPXkf3nGSc5Fb0lwJkOeT2qk1sMZcZ5JGKtO6JOTvonY7gCKih++queR61014iRxgtjOe4rDEXmXGV6npUtFJmhp7sZAA3yr6V0scqtFtJ5xXO6enlOQQM9K0G3K2Tn60rlWC+t/MfKZ455FZGqovlsoGWx0NbUMrHqTg1jawVyzE/Q1Ldxo8O8Z25/tNyy7NvVR2+lc5KgEpVhtUCu78T77rUWRk5HQ461zGo6RdCRmRCw9q4akXc3T0MQxrn/WD8qK6WPSm8td0AzgZ4oqOSRV0dde+UsJEESEM2DkdRVdArKCqAcZz/APXrTl8pYYmckMSDjHGPaoJBEsiLAoETdQ2DXjKo0J3M97RJAuYxuPcHFQzafkEbR+A5FXZ5FhDeWxxweeoIq3DOcLOVUsxx04AFdEKjFqZUVvIgDH7u3IHeux8ARX63ki2b26M2AVl/iU4yOe1ZoWR7clEUgn5htzxW34EdotWaRZhA6LtI2FxIT0UcjHSt6dVuVmUo2PSr2J55Lc3UUMKhiuYRlT9OPam/YN04bpEOBWkAtzao80TQyKACG45+gJxVizxLH8pBA7eletSasc1ValvTmWEBCSE4x61rCLz1ypGe1ZKo25TgZzW5p+7ygWXBJ/StpMxRTkidCVfGKzNQjKK+ACGXnNbN++1iSOK5nUbveSo57fShFmHcxMqYXAYe1UJpWUqp5bFaGoNJISka/MRXPXck6S4dCSBjNNsRZmxcqVI5HrWfkwyLhakaRgQGU896u2GnPd3Shl+90zQ2NEEeWbcDz61OHYufT6108HhtVJC7c9y39Kq32iPbsTGjOhHakUc/NcARkr2rB1W+CxuerAV1kmlMyjbG28HkEVyvirS7tbdmSAL15xzipZaODvpRLc+cf3Y6jism91YxYU884atcWNy8u2RTjoc8U+48PW0qxyFG3qSZApzn6+1c05cquWjmjq82TgH8qK30swEUeRjAxwvFFcf1grQvPNufar7UC42tzyR70wIDH2Jx0Wuam1BxEDC5z3HcEipLXUZ7cZuHXa+cEAg5rzZUZNXN+Q6i3somUGWQ4cfdPUj1qf7LBErKjd+nXj0rlk1d12tlm+g461fs72e5uUhhSQlyAPl5IpqhPuQ0dRYLGmAHIQ9QRXR23kWk6GD725W3Y/Wm2Pgy8ktd5cPtyc7cd+K7Hwx4cja4g+0xyB4hy/8AeNehh8PLSTZhKdmS6ldPcacjWpLDftJ24yK1NEARFD7NxHJFbkmjQywmMptXsQMZqvc6PHYKsufm/pXelZkSfMXrZVV/nwQelaAZcAAcVz0d7AyMBIMjtTrHV1kcxkjcKu5FjS1AoU5ByO1c1qFsvmF0zg9a3bifeAT0NZ90yiMhF3HrirTsFjn2gJZju68D1qjdxRIrBhlu9X5pcPJvTBHOKyb92bkdSeMGnF3QmiusQZgMZPbjpXW6JbRxhGwN3rjk1j6NZy3JXk4zzXomk2CRpGCnSk5FJDbXT3kycnBrWg0+IAbkqyoCEBcVIZAg5rJyfQ0SKc+m27AfIowc8CsDxFpCXCFAi7SOorpXnVgcdqyr1y/TqKcWx2PObnwfbjLNCCxHLVy2ueHIIUkeDdGx/I16frF26W59h1NeMeJ/El39sdU3FMkYxSnJW1BROdk0yQOwBOMmiq7auSxJJGfaiuX3S+VnIw6FqkrtK8ZVzjIPcHvgVtWvhlcq9w+9VIJAGSO2MHqOK1f7RkeYK/mq6jAQchfbpUpvJhMsfkMi8HLOABxXlSqzZ1cgwafCi7I0RIUyNiqf1711vw68PXF1qySO3+jDgDAB+lcndapHbMI58ygjO5RlST0NepfCW4guURY5GVVJ4fgg966cInKfvGNZxSuj1bStDSOIAc9ia24dKhjyyrg4qS1YJAMc1djOYw3UmvTcrbHLGJkXKSKOF4FcZ4y1WW1s5BMNoUAgivSJo0KfOvP8q8g+ME3lFEjUlX+Q88/XFJy0HazOT0/VpJr11blsgbt2ODXVpbm0uEk37ww6KO9ee+FboQ6rHFOEBkJRQygZOeua9JtdQ4eIpHnr/k1NGacbsJJ30J4715JNoXJ6VqFI1CN0OOcVThSG4tHlglVDEcvgZyfSsi8uXVTtuAiDlmc+9bc6B05KzZLqEQlunQkAH261nXEMFq8LXG4ozhSwHCk8DP1JAqzJepMFZJElUDna+f5VHMg1KznjkizEThd6nqCCD+B5qXJvYrl7nVaTAkSjauPSultG45XFcXoN+PswRS7mDCMW+8T7/XrXY2rGSP5vlYj8qdwtYuBue1U7uXcpVevbFJLDI0T+W+XxxWfphmeXyZxsmyeP7wpXHYsQXXylXGD6elUb2SWPJXJ7itw2a5PmAfSo7iJFjLBVNAWPNfE2pSeU6SJ3wcV5br00M07eZCUG7ksOtel+NZmhlk2rkdTgZwK851V/Pu0DBWVvlIZc7T2z3xXnYqu46HRShc5hhb7j+6iHPpRV5oZMnEEpHY7BzRXB7c39kV5RFHEURpCwGVSOLAA9zj/69LBYTtKMIjNtB3SYO3261FJaSSn7Rb3J8tMFizdT0P8AwKrnl3G0FGZgem3kY9QayU30ZPOzMk0eOclbmaXGfuIcbT65Fd74PU6LNA65AU5PmnJI+tc1bWF5NKpM4VXPyDIJHtVHXNS+x3RtoHeW4TAZl6Ant7k5ruwtWXNa5jNOaPorSfiboVtrNvol3ITdSRGZpE5jhXtvPauwTxh4e+3RWEOsWDXcgBSITDcw9q+El1iWw1Sa4u4xJcBiSZDuAbtx0NXylzrtpfeIJ7+ATxMgSE/JJx3XGAMelehOrGKvIVPCzk3GPTc+9NZv4NOsXmuSfL4BwMnmvKvEqprNwxWJPJHzDPIBx1rlPhr8WU8UaMmgeJlMepooSO5LfLcgdiOz/wA6tajqkGmXItzIWE7YiyeSK2pw5kYT0ZHd6NHGIbs7DsIVRGQDk/XvU97NbaNYR3erXqWYlOEjIxjHYnv610WmRQyzRAqNzgMMjgY71yfxpsTq9jaWMKq+pLIGi2nBCsCGDD8Ac+1TOnyLQ6aEYyu2U/CfxJsbi+utNYKEVHcXLsBHIQQMAde/41ynijU1vb+8KXcssf3QdxVC3qe2BXJX2iNoTiK6CvKvzDGcH8604bO7nMcNr5CNMAgdsqBn1HcHjnqK4uVQfPzbnfLENw9lKFmv6sQ+EdVn0zVZI0Esu5D5mxsKc9Cfyr2zwxqLalZkRhw+Oj84NcD4Z0uKysljuUt2nQsjmFOvOeXPLAZIH5V6h4NvbOMXCW8KrghsMOhrroVk7o86vBPVG9oujtHZyi6x50jbiRWrZR3MrGG3R8g4LNWtYlZo0fHUdcVswosa4QAD2rSUjFIwfs0tmhMrg+4qjLM7urqoXB4J71013HvweMCs+4EUkDFlGFGenSkmNmXPqoijDONx6cVB/aKSox3/ACsK4zxT4g+ztIFXy0XhS3euBbx61vfxK7K6MoXcD0x2x6/41MqsYuzGotnT/EXNvbOVBdWGQe2a8suLyXyiGHAUyZU/KVHcDt2FaviTxc91An2e4g8okhlfJw2K5oX00kW1hK6sMl0U8E+nHXvXkYqSnO6Oyg5JWF/tiUcC3Bx60VltHdbj83fvHRWXs0b3OmLTsn2a3RQ+7quWyR6D+tSPE9lYyXUzT3MkS7nhVgq47jIpxLyxxbDIsLA7ewJ/rTpY/LEsUyGRnGXjZj8o9CB61zxsnqc6VjiX8R3cxR4pIbdN2A8e4E5+vU9s1mzu0vnSSnhBkHuxz61NqmkTR6in2VXjjMnCEkoc9CD/AF7VS1ixms5YxeK0K53AHjevrXtUnTivdtqZWkXYbexktwlzbGa5PQo+CDjvnjFZMen3clwIZt0MQbG8jIQdzgcnipLOS5kc/eELBm83puGcfTtV0RyzFYYmMkcjAqxI+U9MZ9OaXwXaZ2OpGtFRatZdOvr3KsTvBK32eXHlPlJkOM4PDY6++K9ItPiBp/n20uqaZcT3McexjGVwTjlh/hXKy+Gh9hWSymVpAwUoT8x/Ssu6tCbdpLUfaCHKq4JG8DuB6cVrTxCesWcc6SXxHsc3jBh4XttbtLnbbtcmE20i4dVA65BxiuafxnNqd4tw1i0UVyNkbNLg5HAIxz+FedxHXPIIiEjxTKAY0UEEc4/lUo066tHiFwmyZvmQOQpcggH8q1dZyaTYQjCGtteh6742kt9Y+G+nX0SyHVLG6NnN5hy77wSD9OP515bpZkYKk9/JCvzYwegOOCfwzWxb6hcafo0ltdTEwu4Yxk8SbTn65BJrJSV55BJKkUETNnIj3E+3UVz06KpJpu6u395pOUqsr9T0nwDPc6/rccPnRrY2wUyuB95h1x6//Xr3rTtKilulmgVUiOAVIABH0r5Y0nxtqGjkpHFC1qclEhh2CPHc7eSPY5rvPAfxuvotTS01GBXQk4Hl8kfzH61rzqOqRm6ctbn0zbxqdoTgfSr4GFx6VW065S5sbe6ClBMgcBuCARkVk+IdXezDeWyCNF3Oc81a10MbWNDUrlIoyCR+dcTqHiCK2SfMhB6kE9BXkPxF+KF3DdRxW9y4VWywAHP/ANauX/4SXVtX0yNXZHhcly4Tk9fl98Dr+PtWdefslY0pRU9Td8aeJLfUb+C7O6RT8oHPy47e59644f6XdmZFjR1G0x7DlRjgHPr6060ub/TFkktygb7hWPDLsPP4nOOmPT2rKl1CSOOSOCJUus73HOSM9OTjg+teXO83e51tLZEl3GI1UpCZWX5GHmMN3PcY9O9aNheIsKpNZwI6xhEjC8L0z35/zxWeUuhHbrdieKe5QNDbydZMnsp7Yz6Z6irEl88iC1tULsY+S+FGRwQvtjv3xUTpNqwrq2hmzW+ltM7NcruLEnE5A/Kio1k1BAFWz+VeBthOMe1FOz7/AIi5j0CaWKwCQJKZnyD5hIygxzt549zVRrizIdbZpmkJ+ZmHUsPrk/hVZriK0kRUt0VCBmRgdx9lByeKet0iljEgULzuf5ifTAHeuOzG2WIY1iIQwq8eRtV0wOPQeneoNeM8zbYooHdxtaSVVbA9gev4U+6kmFov/LMPJkEJtYnHUj0rl4NVl02/33Q+1MB8pXI+bqDkdaqMW3zLcScehZj0cSyA3ybzEgJRjgBf759B7VZla3sPKh8iLzXPDeXuK/XNM/ty9vLSRYgpmkYOQVO7jv6cZ6VTstNutR1NmlZ7hWH+sLZKgdsdh9a2TlL42HKuhct72W6uPs0G07z82EwGB47D061uwaRaxTS/bVbycfu4U+U7cDAC/UVZkuLG2tEM06K8I2FbXDOeAAA3AAxzj9KpX+vmO0iaztJigJDNIwJl7gdjjGeKSvtHQpLqyvE1297Jb2dtDbxKjGNCdrttOSAB1OP5Vk+LHtb20jmjSN7iOPf5kLdOvDjv05wPSrF5I89zZXSgR3IIkLMDuQZ9sDPbgU3UbaK8R47eK2t5Y+oi3YJ5ySGPPXBxW8OWLTe6JltocdaXMartuoZVx9+PcVJPuO1aFlEtxLtiLqT8wHmHOfTGela0XhaGbT55Vlmnn3BAUIfbwMDHfoeKzz4dvoUaSSN1iB2sgXawz/s5ya7/AG8LbmNmO8mMqyoHabcMP0AHcGrFy6HYsASF3kHmSFfu4OOCRmtnS9A08CIz6y6NuDL+7BCj8/8ACpNZ8O6Va3LXourq6OeVnhUkEY5UAjj0NVQq0535WaVJysro9Em8b6rfaZZx2t8zWsUZjjcDaxZAAd2M89MVn3PjJ5dPmifUlkupVMPlt1BHvnnk15tp2rLp1jOLa3CI+53VZNz4z+Az3OKy9M0641fUhcWMPyl1+bHCj2Pr24qZVLQfvbFRSi7yje6/pkGu2d1HM0t4j/N/G/AHI5ruNJ021js0T7Z5oQAyGMgkEnrzxnp+dWNXsmdTYX0cMsQ+VtxKuPxJGM+1Vjrl7BaixtlgS0gxKiIgjhTPAAxyx7ck1w1cT7ePmFNKmy/NZom5vOERY5YSW4WUg4xljwfwFY+qXMYKp9ht2IyJPmAkxzzwB6VDeahczrC9xDtjn48xkOxnyBjP+fepyshm2SwqrKwUjZuPIHTjP4jIrnTcXqat6l7wzdyteT63DC99qcto0ERu5vNESbcNjJOCFGB2ANYkt9cWVy1tF8iZJBNtgjODgYJHTHfvUmLu2gjhsF8meUNAUAH3T3bP4d+3pUVvDc2P2nzI41njIjkLjIzjkZ6dPz7VrKrzK71JirXEk1DV5ZGk2N85LcpGev1XP50UqyEKMW8uMcfKP8KKz9ouwrFyG+YzDbGPLAU5VOAD1P1oN+tnIZtzXEmMxpHAFEYx0zgkn3pLbENz9mghhZt21ZG568ZY5wB1Hr61qtpl/LpdzfRaf9tigk8qZbRVaSLjIY452f7Q/Gs4q6slcz5EtzG/tG5upE8wJBICX2E5LDA65+vf/wCtV1bvSb8xrJHHCWIVSpG1znG0HgYz7Yp0Oh29xaz3F8/lEoB5KyCMjkHJznj1Hesi80qzsJJZJLlS+BhEO8cHscZ59eMetOLix8tti/NpptZmcW8iOvYHBBHUYzjj2pusX921jFErPFBIBu3/AHccDPH4dqqjVJpJFIkVZXAVmd8bhn7xHcn9afdakyTpFZgKzsI/MVSSSegGe3bgVSWo09LFKK2keOeWVgj28gVmZg23IxgDrk9Onam3CtJPa/ZmkkzwkJZssSeM469q0rFRLeugQECQyuwDAMV4yecZJx+H1qCOyInCWzoXyS/mSdDnIC5PAx9PrVqavqFrLQJoBJfS+ayrcMxxGkxIix13Hr+XrWisUNsELyI06jdJsXGOf7xJ4/CsZY0tt3lPEJSOfK64P+0T7c96vWkcaKpvWRDneYy+5j6cUpahaTNNdQlNsz2zyCIIVJViWZfYf1rImv7hLWNhaSRZbGfMz+P9c1YupbNoNhYS3DcmVJDwOgXA9uPrmpE1r7JoV7bBbe2R2QyxBDtkRSTwWyVYd8dvpShCLdg5e5ZilguIo5L1Y0LYDxvtO5ex+tMjhs54N9uYnhyCFEZZgfw69O2Kt+HrW0ubaTWoJInhRwEEiqRG+DyccEqAT2ydtZNoUgTzlSEDLFZCvYt0K5+8fy/KpcHDUuLi0yVNG0y5nguriwKSv8wQ/KCc/wAQ/rWgvm2AuttxDZRMp8koowmDwRjueayjqsdzeDy7GIDaEU+Z1Xv8pwTzyf8ACs6+8y7lEk2JZYxsG5gQV4wFAwB9MZ96dnLSTJVjbuNQE8hIvY5ZiColSFmEhx1J6Dj8K5nVrl7q8sra0O1ZWY5k4BOcbyFHA/DtmrYnEd28m9MBkiCGTgZXOcdSB7/rUiXFsru0knAYRoEXDR5H8RPoe3cGrjaG6GndXRdu9LtbLRo57vxZpd9chcQWlrG7qD7kgDj3HrWL9qktrdY0uWKCYupaUMI2AI+QDoCD0PBq/eWEuEkaL7RAx2tnBCDkh/l659f0rFWOzFxK8imTOWVuSp9io7E960bUttAjJvS5Z1CX7QYZoXlEwOZNygZ54cY9eM/nV15JL22EDyrI8YJSVpN2B3AJ5IyPwrKWe3YxsXAMj5KoMKqjou49eK0tU1JYImhs96EHaJCF+7/dYjntxisXF35Yg+6GNaXykjypxjjAmOBRTkmvSinzMZHTCf40Vnr5Cu+xadEjMoe7Urt3BV5Dd+c4qqJJrS7jlgu7mExEFGjkIKEcgqR3qOyuJ0st8kEPzHYCRgAYzwMYJqYxwR6jHDPcCTewBLEBjz3Az3/CrXMndDabSux9xql3qOoPdXDhZZMsSqbVJPHC9Bn06daigdA7mSF3MY8t42YYlJPGDxgf4UXqTW85mV1MMTsuUUb85PpyR2ycUvk2slnCWtZYXO4yysxUuCePlJwMY645pPuPkaGFobeGC4KRw+YfmTb/ABDpzzx9apStO10jKoic4dAgI3r2wfY96mkUT26wQWdyyPkhidwGT1544HqaneG4M0cbKzFIQWlDs2QeNoAHAweB36002tSFeTsWIbeTTEl+1OrqkjeZuYqWbHAA9s5/CmtDbvDI0TvI7qskkhUZXk8Ant6+lXIWL3Ek+0sXRIzmTaMr8pGOzcZ+lNmW8tY4XELhAWkkdIido6A4bge9Lcag3oV542mWNLWJmMWFDqhyWz6jgnPpTJLC6sppRepEYRkyhnKkE8DpnDZ9c+9LcXTCNJAxfeQuzeNzA+/8NU7xLWcrIZHkYsCkUb8Y7nB6c5Pqa0i7GikkrIVftcrOILcDby21shvpj2q5ApluIUlXzHJEgj8voOR0PY+vSsk3jpbP5sf7rHloqjaFA5+vPqarw3TtvWG+MLSqMgDGR/8ArqmnLVGcWpHY6zqc1xZ2drawmxtLMFUtoiPLI7sRjLOSOWPQYxiskXpuY2jnt7dH37vNEZDMMdCe49Kxw2C2+cSY+YuCQDyM49OKs/aDLOiRmIxkgqrcA5PAGO2ePek73GlbRGgrvG4UqgmcbBuG1VHGAoxTrdom2+btNyGKIzR/eOSccduMetS3jT38kzvawKzvljCSEB5yMAYA9+hoMEF4iW8vm28kQbzBs3h2zx+HT8ay0uON09Clf6WPMuLqAFM/LlF+Ru4UEnOB0z7Uy0065uZZHkulXyyOGyxBPTntnoPXitC+1CCZbe1tYSbK1O1cJl2Y8F3xyTnp2A4qusk/9mGaRZJIbqSPLMNpkKkkL79T6c+9U30ZMl0ZKyfYZEiuJbxpyWMSLJ5ZVB03EA885xg44FZU95atdOTBI5Jw373y2b6jbtODVqe8ubs752ICE+VuX5kOcdOf51mJA2T50MzIF3FirbeOp6ZqoOytIlpXJ4pI3uoks5BG5bJSU/n7fpSWKStfmRpbaJDly7N06fMB9aAttJbiVIc3S/dnU4XaOoK+p9f0p/2SNJWTzd7ou9GRCVfgYUqfunOeabaLatsynO0zTSFJIHUsSHCt8wz1orX8zUDz5GnDPYxA0VPNEkhhhiQ28k97G1yki+YpB2QgthR703XLeC0k824vJ5J43MjpGpUgE5A3H7p9aqwWubl5Y7cyO+NiHJDMeRkj6ZFXP7B8vSP7Ua9tPMkmKCMZaR2z82fcZz2q07a3JlK7J7aSFtQkuUuktzcDeGfhpGGCEHYH3OOnvTBJDPYT3Esl3JL56oI0TIKEHIZ+x44+prKvZGtCIot9xMGyjMQAp7jHNRRy3JaWOTzysDb5V37EHIHHvmnytq4anUqtv5Vtb6mjCAo5eFW4APIyQcjGB+VSWwKWzNBcXMtkW3Pvn2APtwNuD8wGcjvwK5vRZtMbVYRq6XEsUjYZYHG8HHHLYFJNqUiXYDOwiX93FtQHHPT0PXmpVNrZlq25siGK4s4yhj8sfvDtyrEnIxn/ABqGXzY7gwzo0duSqLE7sFUjjc3uevWq+oytdxG4/tOEIrfPGkpBUKAOAB344qK3aVnnhtGjZuckS5DfTsT701FwV2JTci/bC3EdxFKI5oUbcjN8gGOD1/hIJx6HFXb2a0kgWb7L5MsUzCK5Mv7p0H8A/Pv075rPs7qG6IVlNxIkZY7kG2T5gAoPrnv2qM3xnkMEloIwTu5TOR2Xngc1Mou9maRlzJonbS5pbVISo3yybgVcEMpAABI4Ayeabf8Ah17C4eC/jjjeIn95CwPy8dSODzx+NWr1Yra1kka2uFlChmlUBU57AdSOgAX0qeKe4NraXUSTWzOmySZJBIrZXAAjbnoM+x704t30ZPKo9NTJtdPt7uSQebEYTG0rlQWdAoBOBnHsOvWpmS0LxC1kCOAd4kbKRjouOOPr+VQTxI8qwRSHy1QNI8jfMzdSBxj3x0qw89skXlxJE38YcsDkAHhhjoP696JPoXo9WZtxdPA5WR55I2+ZzDISuMcde9WItauLtJ1jthcRsojWRVCvG3uAeRirls0lrdJMoBE8Trv8sFApwO/XhcdBjPFORpkj3W0bLbTBpHKfeY5yQT3BI+7nFHNG2wKG13qSQzvp8e0xATujfvM4KluM7fXGaqvfyPJH9nuZVCEMkCheGHQgdBwf50t7EtzrdwFDRxyKGjKdDuXJ79uOajuLKDSmuYWklfnY2yQMHfBBUkfw5z+tTypO4TsFsY5VmJs5PMB+bfKdzHPpjH5/nWlp0FkLyE6pHem1Y58uKTyyx6DDY4x+tYOnyI8rFpnTamwkpuXr3wR+masu89pO0UDKSAERdzLuLE4OD1brwelKcW3ZaEK6d2tDbv7awiZYleVpipbexJwM8E49AcE/pVG2W8Mi2ao/mFljRgpyCx4OfTmqEF481kQ8bjafnXaRgk4JHbnjirgkNtetiSXz4xwSzAhfYflis3FpWYSalqkOeDSYnaN7wFlO0kB8ZH4UVANM4+ZrlW7gvjB+m2in8wKNuybf9FIZ0UF5JCBjB42g9+nTOKuzCWz0E3FxtVLmQYKOCQw9+/ckVhTXro8KTxtjbgKV2sB6jIzTr5DLaWyQhTDGdxLknBOMt7A98CuiNPVXJTVmkK/2DzYZfNMmULkzJhGOeAOc9utOeTzrCCNp2YA8Iq/dJ6nPc8984xV+6eK50Sxs5CbhLIMkchRVcK5yQo9M5wW9TSQ3axQ3SPbNIJkPmy/xbVwOD0A+lDdkVyp7jvD2hyaxqkNlalPtM7lYfNn8pCQrZYjHIGOv86TV7KDQpjbGSK4ubO5ZHaFt0Ybgg7uPwGO1U7S5uJ7lFs42iKMNvJfai9Q3dhz939Kmj1CaTUp2DxCW5H3liESHjIOBxx/WqXMmSrW0K1u9vJ5E7sltuZlRlUqGIxwSucDnrzVy1zYap/oMltJJFlo3QZDZOSMcflUonubLVZordrZ5mjwGiCOgXbyAWwAcZ981YmsykbzHzIZ/JA8zy9yyAEHnsv1FKU76C5bbC6fpR1XAu3aG6mnZ0EcYYK5IAOCenPb9atXmmSR3KTeeWSRyvmkDy5gvUjjg465xVSyuYBslW7ujJEPMeFQAT3wG57dDVy7u42ZZorfbFJIN8bSEuxbJ6cBR6njrUSlJaWNEtRp08STmRFjexBCN5jMX/wB32J9B70+5lt2BWUANHJ+7U/KuDnGO/b9PrVUC8t7gi4KeWqEhIBuIHBxx/OtvUbxb7QtLAslSfzNqyuQC788g+wPQ9DzUOL3Ym7u5zT3UhnKpDJcRNyMrjkdc9s9cUQiByiXgkaJm+aOMgMFJxngdgAQCPWobxn0nUnjMH25hhcO4KEk9AB19Ku3GpX1+rC8vBaLEjMYreMR7WPrtA5496uytcG2uhY1PT0BaBrqCSMJ8uyTYRnnG1myGwcketUhE8FrC1lcRytEQvHzMvvwSDz0qvHHO6TXSvFclW+eOUlnPuDT7W8WK4iaOGD5shmcYQL3xjn3zQvIq7XvSNXUbi+gZYp7VIFuIwsm1hvmHpjqM8cD86yrh4xdrfFVtyZB5UDHzGJ9Tnntkk9/xq8qeb5RkVIBJkx+a7FiMBc57DjriotRRYnVYHNxZ45EmFbtkjnjBPGaS7Ctdj5r1ZJEmjkuXkK73eMD52GRhQB8uBnpVbSTZ3t1cm/maNZEbdI53kdCBk55x396rSedFEA0RgHKkBTk89d3TFZ8hEdxKV5jIzlzg4/pQotppEyutEbKwyQzGKJ42TAKSSvjenTlR3/wrX1D7HcaY91bXZeaCSNDtg3oCAehY5LDHUjAyPWsK3ma9vkmvWmeMopWMcbwDjaPTjtWvevbW1xFarEEEStNPGsokUk/wjHVvujFDiVFOxFH4iWKNY/PtflAX54SW49SB1orFEjnnY4zzjYP8KKXyJ5pHPW00tzKJLiR5X3EbnYscZPGTW7ov7y5cyfOV8zG7nGF4oorpqEdWWLb95fzCT5x5ZPzc81Sn+aRlblVibAPQd+PxoorP7RcfhKmnkpIdhK5TnHH8BNamhgPe2KuNy4HB5HQUUVcuvz/IiG7NK+VTqTgqCBcyDGOwXikgVTYRZUctLnjrzRRWM/s/I0+0zJ0kn+0dufl3kY7dBXZa2iDwRoThVDyLNvbHLdTz60UUq/xxGvgZzWrEiy3DglkBI9MmtvROYdDB5H2pj+Jj5ooordCOjKEIB0O6YgFg7nJ65zWbrxK2tiVJBZWJI7/OaKKa6HTU/hx9DOldktQUZlO0ng45yKvR/Pctu+bbJxnnHy0UVXc41uS6mSYYmJJbyQcnrnmnRknRue8QB/U0UUlsbx+Mq6zLI0MgaRyAVxk+wqvZjfq1rv8Amy3Oec80UU6XwifxHT3KiPxLMsYCqJUwFGAM9ao61xf3sg4cqpLd8nbk5/Giiin1Ke/zMJpZNx+d+vrRRRSMT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3" name="Oval 12"/>
          <p:cNvSpPr/>
          <p:nvPr/>
        </p:nvSpPr>
        <p:spPr bwMode="auto">
          <a:xfrm>
            <a:off x="3624879" y="1600860"/>
            <a:ext cx="288032" cy="30661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nb-NO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283143" y="1468400"/>
            <a:ext cx="288032" cy="30661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nb-NO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967615" y="3664907"/>
            <a:ext cx="288032" cy="30661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r>
              <a:rPr kumimoji="0" lang="nb-NO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16" name="Oval 15"/>
          <p:cNvSpPr/>
          <p:nvPr/>
        </p:nvSpPr>
        <p:spPr bwMode="auto">
          <a:xfrm>
            <a:off x="4277594" y="4332053"/>
            <a:ext cx="288032" cy="30661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nb-NO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63337" y="771405"/>
            <a:ext cx="1584176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mtClean="0"/>
              <a:t>Among unburnt, managed plots, vegetation chan-ge is largest for plots 40 and 41 which have been followed from the onset of restoration</a:t>
            </a:r>
            <a:endParaRPr lang="nb-NO"/>
          </a:p>
        </p:txBody>
      </p:sp>
      <p:sp>
        <p:nvSpPr>
          <p:cNvPr id="18" name="Oval 17"/>
          <p:cNvSpPr/>
          <p:nvPr/>
        </p:nvSpPr>
        <p:spPr bwMode="auto">
          <a:xfrm>
            <a:off x="7275253" y="2791713"/>
            <a:ext cx="288032" cy="30661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nb-NO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760180" y="4508539"/>
            <a:ext cx="288032" cy="30661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nb-NO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151" y="2403965"/>
            <a:ext cx="5850396" cy="43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91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  <p:bldP spid="10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7" grpId="0" animBg="1"/>
      <p:bldP spid="17" grpId="1" animBg="1"/>
      <p:bldP spid="17" grpId="2" animBg="1"/>
      <p:bldP spid="18" grpId="0" animBg="1"/>
      <p:bldP spid="18" grpId="1" animBg="1"/>
      <p:bldP spid="19" grpId="0" animBg="1"/>
      <p:bldP spid="1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1" t="37379" r="18743" b="12683"/>
          <a:stretch/>
        </p:blipFill>
        <p:spPr bwMode="auto">
          <a:xfrm>
            <a:off x="391002" y="1361563"/>
            <a:ext cx="8213533" cy="535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-27384"/>
            <a:ext cx="8510588" cy="1325563"/>
          </a:xfrm>
        </p:spPr>
        <p:txBody>
          <a:bodyPr/>
          <a:lstStyle/>
          <a:p>
            <a:r>
              <a:rPr lang="nb-NO" smtClean="0"/>
              <a:t>Vegetation change during restoration succession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412776"/>
            <a:ext cx="3334271" cy="4422775"/>
          </a:xfrm>
        </p:spPr>
        <p:txBody>
          <a:bodyPr/>
          <a:lstStyle/>
          <a:p>
            <a:endParaRPr lang="nb-NO" sz="2800" smtClean="0"/>
          </a:p>
          <a:p>
            <a:pPr lvl="1"/>
            <a:endParaRPr lang="nb-NO"/>
          </a:p>
        </p:txBody>
      </p:sp>
      <p:sp>
        <p:nvSpPr>
          <p:cNvPr id="5" name="Rectangle 3"/>
          <p:cNvSpPr txBox="1">
            <a:spLocks noRot="1" noChangeArrowheads="1"/>
          </p:cNvSpPr>
          <p:nvPr/>
        </p:nvSpPr>
        <p:spPr bwMode="auto">
          <a:xfrm>
            <a:off x="360040" y="1484784"/>
            <a:ext cx="8244408" cy="452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684450" lvl="2" eaLnBrk="1" hangingPunct="1">
              <a:defRPr/>
            </a:pPr>
            <a:endParaRPr lang="nb-NO" sz="2000" kern="0" smtClean="0"/>
          </a:p>
          <a:p>
            <a:pPr marL="455850" lvl="2" indent="0" eaLnBrk="1" hangingPunct="1">
              <a:buNone/>
              <a:defRPr/>
            </a:pPr>
            <a:endParaRPr lang="nb-NO" sz="2000" kern="0" smtClean="0"/>
          </a:p>
          <a:p>
            <a:pPr marL="684450" lvl="2" eaLnBrk="1" hangingPunct="1">
              <a:defRPr/>
            </a:pPr>
            <a:endParaRPr lang="nb-NO" sz="2000" kern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07504" y="1124744"/>
            <a:ext cx="2880320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mtClean="0"/>
              <a:t>The ‘typical’ hay-making mire community is an intermediate-to-rich lawn</a:t>
            </a:r>
            <a:endParaRPr lang="nb-NO"/>
          </a:p>
        </p:txBody>
      </p:sp>
      <p:sp>
        <p:nvSpPr>
          <p:cNvPr id="11" name="Oval 10"/>
          <p:cNvSpPr/>
          <p:nvPr/>
        </p:nvSpPr>
        <p:spPr bwMode="auto">
          <a:xfrm>
            <a:off x="3635896" y="2348880"/>
            <a:ext cx="1512168" cy="166882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nb-NO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745432"/>
            <a:ext cx="662473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11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-27384"/>
            <a:ext cx="8510588" cy="1325563"/>
          </a:xfrm>
        </p:spPr>
        <p:txBody>
          <a:bodyPr/>
          <a:lstStyle/>
          <a:p>
            <a:r>
              <a:rPr lang="nb-NO" smtClean="0"/>
              <a:t>Hay-making from an ecological point of view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412776"/>
            <a:ext cx="3334271" cy="4422775"/>
          </a:xfrm>
        </p:spPr>
        <p:txBody>
          <a:bodyPr/>
          <a:lstStyle/>
          <a:p>
            <a:endParaRPr lang="nb-NO" sz="2800" smtClean="0"/>
          </a:p>
          <a:p>
            <a:pPr lvl="1"/>
            <a:endParaRPr lang="nb-NO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627784" y="198884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Rectangle 3"/>
          <p:cNvSpPr txBox="1">
            <a:spLocks noRot="1" noChangeArrowheads="1"/>
          </p:cNvSpPr>
          <p:nvPr/>
        </p:nvSpPr>
        <p:spPr bwMode="auto">
          <a:xfrm>
            <a:off x="467544" y="1508067"/>
            <a:ext cx="8244408" cy="452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284400" lvl="1" eaLnBrk="1" hangingPunct="1">
              <a:defRPr/>
            </a:pPr>
            <a:r>
              <a:rPr lang="nb-NO" sz="2400" kern="0" smtClean="0"/>
              <a:t>Hay-making is a disturbance factor that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levels out micro-topographic variation</a:t>
            </a:r>
          </a:p>
          <a:p>
            <a:pPr marL="455850" lvl="2" indent="0" eaLnBrk="1" hangingPunct="1">
              <a:buNone/>
              <a:defRPr/>
            </a:pPr>
            <a:endParaRPr lang="nb-NO" sz="2000" kern="0" smtClean="0"/>
          </a:p>
          <a:p>
            <a:pPr marL="684450" lvl="2" eaLnBrk="1" hangingPunct="1">
              <a:defRPr/>
            </a:pPr>
            <a:endParaRPr lang="nb-NO" sz="2000" kern="0" smtClean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2" y="2600242"/>
            <a:ext cx="3072918" cy="409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32933"/>
            <a:ext cx="5285875" cy="396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184" y="2600241"/>
            <a:ext cx="5451595" cy="408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022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1520" y="0"/>
            <a:ext cx="8510588" cy="1325563"/>
          </a:xfrm>
        </p:spPr>
        <p:txBody>
          <a:bodyPr/>
          <a:lstStyle/>
          <a:p>
            <a:pPr eaLnBrk="1" hangingPunct="1">
              <a:defRPr/>
            </a:pPr>
            <a:r>
              <a:rPr lang="nb-NO" smtClean="0"/>
              <a:t>Slåttemyra – a brief presentation</a:t>
            </a:r>
            <a:endParaRPr lang="nb-NO" dirty="0" smtClean="0"/>
          </a:p>
        </p:txBody>
      </p:sp>
      <p:sp>
        <p:nvSpPr>
          <p:cNvPr id="65843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51520" y="1208627"/>
            <a:ext cx="5112568" cy="4422775"/>
          </a:xfrm>
        </p:spPr>
        <p:txBody>
          <a:bodyPr/>
          <a:lstStyle/>
          <a:p>
            <a:pPr marL="284400" lvl="1" eaLnBrk="1" hangingPunct="1">
              <a:defRPr/>
            </a:pPr>
            <a:r>
              <a:rPr lang="nb-NO" sz="2000" smtClean="0"/>
              <a:t>Nittedal municipality, Akershus county</a:t>
            </a:r>
          </a:p>
          <a:p>
            <a:pPr marL="284400" lvl="1" eaLnBrk="1" hangingPunct="1">
              <a:defRPr/>
            </a:pPr>
            <a:r>
              <a:rPr lang="nb-NO" sz="2000" smtClean="0"/>
              <a:t>Ca. 15 km NE of Oslo city centre</a:t>
            </a:r>
          </a:p>
          <a:p>
            <a:pPr marL="284400" lvl="1" eaLnBrk="1" hangingPunct="1">
              <a:defRPr/>
            </a:pPr>
            <a:r>
              <a:rPr lang="nb-NO" sz="2000" smtClean="0"/>
              <a:t>South boreal vegetation zone, 260 m asl</a:t>
            </a:r>
          </a:p>
          <a:p>
            <a:pPr marL="284400" lvl="1" eaLnBrk="1" hangingPunct="1">
              <a:defRPr/>
            </a:pPr>
            <a:r>
              <a:rPr lang="nb-NO" sz="2000" smtClean="0"/>
              <a:t>Weakly oceanic vegetation section</a:t>
            </a:r>
          </a:p>
          <a:p>
            <a:pPr marL="284400" lvl="1" eaLnBrk="1" hangingPunct="1">
              <a:defRPr/>
            </a:pPr>
            <a:r>
              <a:rPr lang="nb-NO" sz="2000" smtClean="0"/>
              <a:t>annual precipitation: </a:t>
            </a:r>
            <a:r>
              <a:rPr lang="nb-NO" sz="2000"/>
              <a:t>900–1000 mm </a:t>
            </a:r>
            <a:endParaRPr lang="nb-NO" sz="2000" smtClean="0"/>
          </a:p>
          <a:p>
            <a:pPr marL="284400" lvl="1" eaLnBrk="1" hangingPunct="1">
              <a:defRPr/>
            </a:pPr>
            <a:r>
              <a:rPr lang="nb-NO" sz="2000" smtClean="0"/>
              <a:t>annual temperature: 3.5 </a:t>
            </a:r>
            <a:r>
              <a:rPr lang="nb-NO" sz="2000"/>
              <a:t>°C </a:t>
            </a:r>
            <a:endParaRPr lang="nb-NO" sz="2000" smtClean="0"/>
          </a:p>
          <a:p>
            <a:pPr marL="284400" lvl="1" eaLnBrk="1" hangingPunct="1">
              <a:defRPr/>
            </a:pPr>
            <a:endParaRPr lang="nb-NO" sz="2400" smtClean="0"/>
          </a:p>
          <a:p>
            <a:pPr marL="284400" lvl="1" eaLnBrk="1" hangingPunct="1">
              <a:defRPr/>
            </a:pPr>
            <a:endParaRPr lang="nb-NO" sz="2400" smtClean="0"/>
          </a:p>
          <a:p>
            <a:pPr marL="0" lvl="1" indent="0" eaLnBrk="1" hangingPunct="1">
              <a:buNone/>
              <a:defRPr/>
            </a:pPr>
            <a:endParaRPr lang="nb-NO" sz="2400" dirty="0" smtClean="0"/>
          </a:p>
        </p:txBody>
      </p:sp>
      <p:pic>
        <p:nvPicPr>
          <p:cNvPr id="4" name="Picture 2" descr="so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314" y="1534392"/>
            <a:ext cx="400050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6048543" y="5697631"/>
            <a:ext cx="144000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nb-NO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6" t="32518" r="36507" b="10947"/>
          <a:stretch/>
        </p:blipFill>
        <p:spPr bwMode="auto">
          <a:xfrm>
            <a:off x="251520" y="3621233"/>
            <a:ext cx="4320480" cy="301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2387252" y="4427647"/>
            <a:ext cx="273600" cy="27298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nb-NO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39552" y="3861048"/>
            <a:ext cx="720080" cy="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24193" y="3920423"/>
            <a:ext cx="576064" cy="21544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mtClean="0"/>
              <a:t>5 km</a:t>
            </a:r>
            <a:endParaRPr lang="nb-NO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-27384"/>
            <a:ext cx="8510588" cy="1325563"/>
          </a:xfrm>
        </p:spPr>
        <p:txBody>
          <a:bodyPr/>
          <a:lstStyle/>
          <a:p>
            <a:r>
              <a:rPr lang="nb-NO" smtClean="0"/>
              <a:t>Does hay-making affect species density?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412776"/>
            <a:ext cx="3334271" cy="4422775"/>
          </a:xfrm>
        </p:spPr>
        <p:txBody>
          <a:bodyPr/>
          <a:lstStyle/>
          <a:p>
            <a:endParaRPr lang="nb-NO" sz="2800" smtClean="0"/>
          </a:p>
          <a:p>
            <a:pPr lvl="1"/>
            <a:endParaRPr lang="nb-NO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627784" y="198884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Rectangle 3"/>
          <p:cNvSpPr txBox="1">
            <a:spLocks noRot="1" noChangeArrowheads="1"/>
          </p:cNvSpPr>
          <p:nvPr/>
        </p:nvSpPr>
        <p:spPr bwMode="auto">
          <a:xfrm>
            <a:off x="360040" y="1484784"/>
            <a:ext cx="8244408" cy="452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284400" lvl="1" eaLnBrk="1" hangingPunct="1">
              <a:defRPr/>
            </a:pPr>
            <a:r>
              <a:rPr lang="nb-NO" sz="2400" kern="0" smtClean="0"/>
              <a:t>species density = number of </a:t>
            </a:r>
            <a:r>
              <a:rPr lang="nb-NO" sz="2400" kern="0"/>
              <a:t>species </a:t>
            </a:r>
            <a:r>
              <a:rPr lang="nb-NO" sz="2400" kern="0" smtClean="0"/>
              <a:t> recorded in a plot</a:t>
            </a:r>
          </a:p>
          <a:p>
            <a:pPr marL="284400" lvl="1" eaLnBrk="1" hangingPunct="1">
              <a:defRPr/>
            </a:pPr>
            <a:r>
              <a:rPr lang="nb-NO" sz="2400" kern="0" smtClean="0"/>
              <a:t>hay-making plots (n = 32):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2000: 20.63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2013: 22.22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Change: + 1.59 (Wilcoxon-Mann-Whitney test: P = 0.046)</a:t>
            </a:r>
          </a:p>
          <a:p>
            <a:pPr marL="284400" lvl="1" eaLnBrk="1" hangingPunct="1">
              <a:defRPr/>
            </a:pPr>
            <a:r>
              <a:rPr lang="nb-NO" sz="2400" kern="0" smtClean="0"/>
              <a:t>unmanaged plots (n = 9)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2000: 19.56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2013: 21.67</a:t>
            </a:r>
          </a:p>
          <a:p>
            <a:pPr marL="684450" lvl="2" eaLnBrk="1" hangingPunct="1">
              <a:defRPr/>
            </a:pPr>
            <a:r>
              <a:rPr lang="nb-NO" sz="2000" kern="0"/>
              <a:t>Change: + </a:t>
            </a:r>
            <a:r>
              <a:rPr lang="nb-NO" sz="2000" kern="0" smtClean="0"/>
              <a:t>2.11 (WMW test</a:t>
            </a:r>
            <a:r>
              <a:rPr lang="nb-NO" sz="2000" kern="0"/>
              <a:t>: P = </a:t>
            </a:r>
            <a:r>
              <a:rPr lang="nb-NO" sz="2000" kern="0" smtClean="0"/>
              <a:t>0.191)</a:t>
            </a:r>
          </a:p>
          <a:p>
            <a:pPr marL="284400" lvl="1" eaLnBrk="1" hangingPunct="1">
              <a:defRPr/>
            </a:pPr>
            <a:r>
              <a:rPr lang="nb-NO" sz="2400" kern="0" smtClean="0"/>
              <a:t>Difference insignificant (WMW test, P = 0.7399)</a:t>
            </a:r>
          </a:p>
          <a:p>
            <a:pPr marL="284400" lvl="1" eaLnBrk="1" hangingPunct="1">
              <a:defRPr/>
            </a:pPr>
            <a:r>
              <a:rPr lang="nb-NO" sz="2400" kern="0" smtClean="0"/>
              <a:t>Hay-making (as has been carried out on Slåttemyra) has not affected vascular plant species density</a:t>
            </a:r>
          </a:p>
          <a:p>
            <a:pPr marL="284400" lvl="1" eaLnBrk="1" hangingPunct="1">
              <a:defRPr/>
            </a:pPr>
            <a:r>
              <a:rPr lang="nb-NO" sz="2400" kern="0" smtClean="0"/>
              <a:t>This accords with results of previous studies</a:t>
            </a:r>
          </a:p>
          <a:p>
            <a:pPr marL="455850" lvl="2" indent="0" eaLnBrk="1" hangingPunct="1">
              <a:buNone/>
              <a:defRPr/>
            </a:pPr>
            <a:endParaRPr lang="nb-NO" sz="2000" kern="0" smtClean="0"/>
          </a:p>
          <a:p>
            <a:pPr marL="684450" lvl="2" eaLnBrk="1" hangingPunct="1">
              <a:defRPr/>
            </a:pPr>
            <a:endParaRPr lang="nb-NO" sz="2000" kern="0" smtClean="0"/>
          </a:p>
        </p:txBody>
      </p:sp>
    </p:spTree>
    <p:extLst>
      <p:ext uri="{BB962C8B-B14F-4D97-AF65-F5344CB8AC3E}">
        <p14:creationId xmlns:p14="http://schemas.microsoft.com/office/powerpoint/2010/main" val="1026710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-27384"/>
            <a:ext cx="8510588" cy="1325563"/>
          </a:xfrm>
        </p:spPr>
        <p:txBody>
          <a:bodyPr/>
          <a:lstStyle/>
          <a:p>
            <a:r>
              <a:rPr lang="nb-NO" smtClean="0"/>
              <a:t>Which species respond to hay-making?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412776"/>
            <a:ext cx="3334271" cy="4422775"/>
          </a:xfrm>
        </p:spPr>
        <p:txBody>
          <a:bodyPr/>
          <a:lstStyle/>
          <a:p>
            <a:endParaRPr lang="nb-NO" sz="2800" smtClean="0"/>
          </a:p>
          <a:p>
            <a:pPr lvl="1"/>
            <a:endParaRPr lang="nb-NO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627784" y="198884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14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8" t="21903" r="12937" b="30886"/>
          <a:stretch/>
        </p:blipFill>
        <p:spPr bwMode="auto">
          <a:xfrm>
            <a:off x="397359" y="1344293"/>
            <a:ext cx="8305428" cy="387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1282829" y="3573016"/>
            <a:ext cx="2304256" cy="43204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nb-NO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204" y="3789040"/>
            <a:ext cx="3803860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805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08504" cy="1325563"/>
          </a:xfrm>
        </p:spPr>
        <p:txBody>
          <a:bodyPr/>
          <a:lstStyle/>
          <a:p>
            <a:r>
              <a:rPr lang="nb-NO" sz="4000" smtClean="0"/>
              <a:t>The outcome after 17 years of restora-tion of a south boreal hay-making fen</a:t>
            </a:r>
            <a:endParaRPr lang="nb-NO" sz="4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412776"/>
            <a:ext cx="3334271" cy="4422775"/>
          </a:xfrm>
        </p:spPr>
        <p:txBody>
          <a:bodyPr/>
          <a:lstStyle/>
          <a:p>
            <a:endParaRPr lang="nb-NO" sz="2800" smtClean="0"/>
          </a:p>
          <a:p>
            <a:pPr lvl="1"/>
            <a:endParaRPr lang="nb-NO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627784" y="198884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Rectangle 3"/>
          <p:cNvSpPr txBox="1">
            <a:spLocks noRot="1" noChangeArrowheads="1"/>
          </p:cNvSpPr>
          <p:nvPr/>
        </p:nvSpPr>
        <p:spPr bwMode="auto">
          <a:xfrm>
            <a:off x="360040" y="1484784"/>
            <a:ext cx="8244408" cy="452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284400" lvl="1" eaLnBrk="1" hangingPunct="1">
              <a:defRPr/>
            </a:pPr>
            <a:r>
              <a:rPr lang="nb-NO" sz="2400" kern="0" smtClean="0"/>
              <a:t>An undrained hay-making fen landscape can been fully restored even if restoration starts fifty years after cessation of hay-making</a:t>
            </a:r>
          </a:p>
          <a:p>
            <a:pPr marL="284400" lvl="1" eaLnBrk="1" hangingPunct="1">
              <a:defRPr/>
            </a:pPr>
            <a:r>
              <a:rPr lang="nb-NO" sz="2400" kern="0" smtClean="0"/>
              <a:t>Restoration of hay-making fens require patience, physical (and psychical?) strength and ecological skills</a:t>
            </a:r>
          </a:p>
          <a:p>
            <a:pPr marL="284400" lvl="1" eaLnBrk="1" hangingPunct="1">
              <a:defRPr/>
            </a:pPr>
            <a:r>
              <a:rPr lang="nb-NO" sz="2400" kern="0" smtClean="0"/>
              <a:t>Directional vegetation change still takes place 17 years after the onset of restoration</a:t>
            </a:r>
          </a:p>
          <a:p>
            <a:pPr marL="284400" lvl="1" eaLnBrk="1" hangingPunct="1">
              <a:defRPr/>
            </a:pPr>
            <a:r>
              <a:rPr lang="nb-NO" sz="2400" kern="0" smtClean="0"/>
              <a:t>Permanent plots are important,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for documentation of vegetation change during ecosystem restoration, and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to provide new knowledge of ecosystem change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to provide input for revision of management plans</a:t>
            </a:r>
          </a:p>
          <a:p>
            <a:pPr marL="284400" lvl="1" eaLnBrk="1" hangingPunct="1">
              <a:defRPr/>
            </a:pPr>
            <a:r>
              <a:rPr lang="nb-NO" sz="2400" kern="0" smtClean="0"/>
              <a:t>A challenge: controlling </a:t>
            </a:r>
            <a:r>
              <a:rPr lang="nb-NO" sz="2400" i="1" kern="0" smtClean="0"/>
              <a:t>Phragmites australis</a:t>
            </a:r>
          </a:p>
          <a:p>
            <a:pPr marL="284400" lvl="1" eaLnBrk="1" hangingPunct="1">
              <a:defRPr/>
            </a:pPr>
            <a:endParaRPr lang="nb-NO" sz="2400" kern="0" smtClean="0"/>
          </a:p>
          <a:p>
            <a:pPr marL="284400" lvl="1" eaLnBrk="1" hangingPunct="1">
              <a:defRPr/>
            </a:pPr>
            <a:endParaRPr lang="nb-NO" sz="2400" kern="0" smtClean="0"/>
          </a:p>
          <a:p>
            <a:pPr marL="455850" lvl="2" indent="0" eaLnBrk="1" hangingPunct="1">
              <a:buNone/>
              <a:defRPr/>
            </a:pPr>
            <a:endParaRPr lang="nb-NO" sz="2000" kern="0" smtClean="0"/>
          </a:p>
          <a:p>
            <a:pPr marL="684450" lvl="2" eaLnBrk="1" hangingPunct="1">
              <a:defRPr/>
            </a:pPr>
            <a:endParaRPr lang="nb-NO" sz="2000" kern="0" smtClean="0"/>
          </a:p>
        </p:txBody>
      </p:sp>
    </p:spTree>
    <p:extLst>
      <p:ext uri="{BB962C8B-B14F-4D97-AF65-F5344CB8AC3E}">
        <p14:creationId xmlns:p14="http://schemas.microsoft.com/office/powerpoint/2010/main" val="1538815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412776"/>
            <a:ext cx="3334271" cy="4422775"/>
          </a:xfrm>
        </p:spPr>
        <p:txBody>
          <a:bodyPr/>
          <a:lstStyle/>
          <a:p>
            <a:endParaRPr lang="nb-NO" sz="2800" smtClean="0"/>
          </a:p>
          <a:p>
            <a:pPr lvl="1"/>
            <a:endParaRPr lang="nb-NO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627784" y="198884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2" y="1537208"/>
            <a:ext cx="7094291" cy="532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8720"/>
            <a:ext cx="4457600" cy="594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Rot="1" noChangeArrowheads="1"/>
          </p:cNvSpPr>
          <p:nvPr/>
        </p:nvSpPr>
        <p:spPr bwMode="auto">
          <a:xfrm>
            <a:off x="251520" y="4221088"/>
            <a:ext cx="4122204" cy="452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0" lvl="1" indent="0" eaLnBrk="1" hangingPunct="1">
              <a:buNone/>
              <a:defRPr/>
            </a:pPr>
            <a:r>
              <a:rPr lang="nb-NO" sz="2400" kern="0" smtClean="0">
                <a:solidFill>
                  <a:srgbClr val="FF0000"/>
                </a:solidFill>
              </a:rPr>
              <a:t>We thank Asbjørn Moen for re-discovering Slåttemyra and for his efforts to protect and assist restoration of this, and other, unique cultural landscapes</a:t>
            </a:r>
          </a:p>
          <a:p>
            <a:pPr marL="455850" lvl="2" indent="0" eaLnBrk="1" hangingPunct="1">
              <a:buNone/>
              <a:defRPr/>
            </a:pPr>
            <a:endParaRPr lang="nb-NO" sz="2000" kern="0" smtClean="0"/>
          </a:p>
          <a:p>
            <a:pPr marL="684450" lvl="2" eaLnBrk="1" hangingPunct="1">
              <a:defRPr/>
            </a:pPr>
            <a:endParaRPr lang="nb-NO" sz="2000" kern="0" smtClean="0"/>
          </a:p>
        </p:txBody>
      </p:sp>
    </p:spTree>
    <p:extLst>
      <p:ext uri="{BB962C8B-B14F-4D97-AF65-F5344CB8AC3E}">
        <p14:creationId xmlns:p14="http://schemas.microsoft.com/office/powerpoint/2010/main" val="1064195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-243408"/>
            <a:ext cx="8510588" cy="1325563"/>
          </a:xfrm>
        </p:spPr>
        <p:txBody>
          <a:bodyPr/>
          <a:lstStyle/>
          <a:p>
            <a:r>
              <a:rPr lang="nb-NO" smtClean="0"/>
              <a:t>Conservation history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980728"/>
            <a:ext cx="8540750" cy="4422775"/>
          </a:xfrm>
        </p:spPr>
        <p:txBody>
          <a:bodyPr/>
          <a:lstStyle/>
          <a:p>
            <a:r>
              <a:rPr lang="nb-NO" sz="2400" smtClean="0"/>
              <a:t>‘Discovered’ in 1970 by Asbjørn Moen (AM) during work with county-wise mire conservation plans</a:t>
            </a:r>
          </a:p>
          <a:p>
            <a:r>
              <a:rPr lang="nb-NO" sz="2400" smtClean="0"/>
              <a:t>AM spotted Slåttemyra as a mire of potential scientific interest because of</a:t>
            </a:r>
          </a:p>
          <a:p>
            <a:pPr lvl="1"/>
            <a:r>
              <a:rPr lang="nb-NO" sz="2000" smtClean="0"/>
              <a:t>its name</a:t>
            </a:r>
          </a:p>
          <a:p>
            <a:pPr lvl="1"/>
            <a:r>
              <a:rPr lang="nb-NO" sz="2000" smtClean="0"/>
              <a:t>‘promising geology’; situated in the transition between patches of rhomb-porphyry and basaltic rocks</a:t>
            </a:r>
          </a:p>
          <a:p>
            <a:r>
              <a:rPr lang="nb-NO" sz="2400" smtClean="0"/>
              <a:t>Visited by AM 1970 08 31 who described it as a former hay-making fen</a:t>
            </a:r>
          </a:p>
          <a:p>
            <a:r>
              <a:rPr lang="nb-NO" sz="2400" smtClean="0"/>
              <a:t>Protected as Nature reserve in 1981</a:t>
            </a:r>
          </a:p>
          <a:p>
            <a:r>
              <a:rPr lang="nb-NO" sz="2400" smtClean="0"/>
              <a:t>Re-visited 1996 by AM &amp; Tor Øystein Olsen (TØO); report 1997</a:t>
            </a:r>
          </a:p>
          <a:p>
            <a:r>
              <a:rPr lang="nb-NO" sz="2400" smtClean="0"/>
              <a:t>Management plan elaborated 1996–97</a:t>
            </a:r>
          </a:p>
          <a:p>
            <a:r>
              <a:rPr lang="nb-NO" sz="2400" smtClean="0"/>
              <a:t>Onset of restoration: 1997</a:t>
            </a:r>
          </a:p>
          <a:p>
            <a:pPr lvl="1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7355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-27384"/>
            <a:ext cx="8510588" cy="1325563"/>
          </a:xfrm>
        </p:spPr>
        <p:txBody>
          <a:bodyPr/>
          <a:lstStyle/>
          <a:p>
            <a:r>
              <a:rPr lang="nb-NO" smtClean="0"/>
              <a:t>History of use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412776"/>
            <a:ext cx="3334271" cy="4422775"/>
          </a:xfrm>
        </p:spPr>
        <p:txBody>
          <a:bodyPr/>
          <a:lstStyle/>
          <a:p>
            <a:endParaRPr lang="nb-NO" sz="2800" smtClean="0"/>
          </a:p>
          <a:p>
            <a:pPr lvl="1"/>
            <a:endParaRPr lang="nb-NO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8" t="21548" r="26073" b="10474"/>
          <a:stretch/>
        </p:blipFill>
        <p:spPr bwMode="auto">
          <a:xfrm>
            <a:off x="3550024" y="1205306"/>
            <a:ext cx="5425382" cy="549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Rot="1" noChangeArrowheads="1"/>
          </p:cNvSpPr>
          <p:nvPr/>
        </p:nvSpPr>
        <p:spPr bwMode="auto">
          <a:xfrm>
            <a:off x="0" y="1208627"/>
            <a:ext cx="3550024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284400" lvl="1" eaLnBrk="1" hangingPunct="1">
              <a:defRPr/>
            </a:pPr>
            <a:r>
              <a:rPr lang="nb-NO" sz="2400" kern="0" smtClean="0"/>
              <a:t>1887 map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Slaattemyren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Slaattemyrbækken</a:t>
            </a:r>
          </a:p>
          <a:p>
            <a:pPr marL="284400" lvl="1" eaLnBrk="1" hangingPunct="1">
              <a:defRPr/>
            </a:pPr>
            <a:r>
              <a:rPr lang="nb-NO" sz="2400" kern="0" smtClean="0"/>
              <a:t>Laskerud (farm)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Slåttemyra was used for hay-making till the 1930s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Last time harvested during World War II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Used for hay-making in years with low crop yields, less often than every 2nd year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Sporadically grazed by cattle</a:t>
            </a:r>
          </a:p>
          <a:p>
            <a:pPr marL="284400" lvl="1" eaLnBrk="1" hangingPunct="1">
              <a:defRPr/>
            </a:pPr>
            <a:endParaRPr lang="nb-NO" sz="2400" kern="0" smtClean="0"/>
          </a:p>
          <a:p>
            <a:pPr marL="284400" lvl="1" eaLnBrk="1" hangingPunct="1">
              <a:defRPr/>
            </a:pPr>
            <a:endParaRPr lang="nb-NO" sz="2400" kern="0" smtClean="0"/>
          </a:p>
          <a:p>
            <a:pPr marL="0" lvl="1" indent="0" eaLnBrk="1" hangingPunct="1">
              <a:buFontTx/>
              <a:buNone/>
              <a:defRPr/>
            </a:pPr>
            <a:endParaRPr lang="nb-NO" sz="2400" kern="0" dirty="0" smtClean="0"/>
          </a:p>
        </p:txBody>
      </p:sp>
      <p:sp>
        <p:nvSpPr>
          <p:cNvPr id="4" name="Oval 3"/>
          <p:cNvSpPr/>
          <p:nvPr/>
        </p:nvSpPr>
        <p:spPr bwMode="auto">
          <a:xfrm>
            <a:off x="4392124" y="3717032"/>
            <a:ext cx="576064" cy="100811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nb-NO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267198" y="1628800"/>
            <a:ext cx="880866" cy="57606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nb-NO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0" t="39964" r="58849" b="14773"/>
          <a:stretch/>
        </p:blipFill>
        <p:spPr bwMode="auto">
          <a:xfrm>
            <a:off x="6660232" y="2640823"/>
            <a:ext cx="2205484" cy="394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7380312" y="2780928"/>
            <a:ext cx="288032" cy="2664296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7668344" y="3954551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mtClean="0"/>
              <a:t>1.5 km</a:t>
            </a:r>
            <a:endParaRPr lang="nb-NO"/>
          </a:p>
        </p:txBody>
      </p:sp>
      <p:sp>
        <p:nvSpPr>
          <p:cNvPr id="11" name="Oval 10"/>
          <p:cNvSpPr/>
          <p:nvPr/>
        </p:nvSpPr>
        <p:spPr bwMode="auto">
          <a:xfrm rot="1976698">
            <a:off x="5557764" y="3730729"/>
            <a:ext cx="348461" cy="100811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</a:pPr>
            <a:endParaRPr kumimoji="0" lang="nb-NO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378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05270" y="-56647"/>
            <a:ext cx="8510588" cy="1325563"/>
          </a:xfrm>
        </p:spPr>
        <p:txBody>
          <a:bodyPr/>
          <a:lstStyle/>
          <a:p>
            <a:r>
              <a:rPr lang="nb-NO" sz="4000" smtClean="0"/>
              <a:t>The mire</a:t>
            </a:r>
            <a:endParaRPr lang="nb-NO" sz="4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412776"/>
            <a:ext cx="3334271" cy="4422775"/>
          </a:xfrm>
        </p:spPr>
        <p:txBody>
          <a:bodyPr/>
          <a:lstStyle/>
          <a:p>
            <a:endParaRPr lang="nb-NO" sz="2800" smtClean="0"/>
          </a:p>
          <a:p>
            <a:pPr lvl="1"/>
            <a:endParaRPr lang="nb-NO"/>
          </a:p>
        </p:txBody>
      </p:sp>
      <p:sp>
        <p:nvSpPr>
          <p:cNvPr id="5" name="Rectangle 3"/>
          <p:cNvSpPr txBox="1">
            <a:spLocks noRot="1" noChangeArrowheads="1"/>
          </p:cNvSpPr>
          <p:nvPr/>
        </p:nvSpPr>
        <p:spPr bwMode="auto">
          <a:xfrm>
            <a:off x="323528" y="1208627"/>
            <a:ext cx="4752528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457200" lvl="1" indent="-457200" eaLnBrk="1" hangingPunct="1">
              <a:defRPr/>
            </a:pPr>
            <a:r>
              <a:rPr lang="nb-NO" kern="0" smtClean="0"/>
              <a:t>Divided into three, not fully separated parts</a:t>
            </a:r>
          </a:p>
          <a:p>
            <a:pPr marL="457200" lvl="1" indent="-457200" eaLnBrk="1" hangingPunct="1">
              <a:defRPr/>
            </a:pPr>
            <a:r>
              <a:rPr lang="nb-NO" kern="0" smtClean="0"/>
              <a:t>Very gently to distinctly sloping fens</a:t>
            </a:r>
          </a:p>
          <a:p>
            <a:pPr marL="457200" lvl="1" indent="-457200" eaLnBrk="1" hangingPunct="1">
              <a:defRPr/>
            </a:pPr>
            <a:r>
              <a:rPr lang="nb-NO" kern="0" smtClean="0"/>
              <a:t>Mostly ’intermediate</a:t>
            </a:r>
            <a:r>
              <a:rPr lang="nb-NO" kern="0"/>
              <a:t>’</a:t>
            </a:r>
            <a:r>
              <a:rPr lang="nb-NO" kern="0" smtClean="0"/>
              <a:t> to ’rich’ fen expanse vegetation</a:t>
            </a:r>
          </a:p>
          <a:p>
            <a:pPr marL="457200" lvl="1" indent="-457200" eaLnBrk="1" hangingPunct="1">
              <a:defRPr/>
            </a:pPr>
            <a:r>
              <a:rPr lang="nb-NO" kern="0" smtClean="0"/>
              <a:t>Some parts influenced by springs, some parts with mire-margin character</a:t>
            </a:r>
          </a:p>
          <a:p>
            <a:pPr marL="284400" lvl="1" eaLnBrk="1" hangingPunct="1">
              <a:defRPr/>
            </a:pPr>
            <a:endParaRPr lang="nb-NO" sz="2400" kern="0" smtClean="0"/>
          </a:p>
          <a:p>
            <a:pPr marL="0" lvl="1" indent="0" eaLnBrk="1" hangingPunct="1">
              <a:buFontTx/>
              <a:buNone/>
              <a:defRPr/>
            </a:pPr>
            <a:endParaRPr lang="nb-NO" sz="2400" kern="0" dirty="0" smtClean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5" t="16615" r="32145" b="16192"/>
          <a:stretch/>
        </p:blipFill>
        <p:spPr bwMode="auto">
          <a:xfrm>
            <a:off x="5580112" y="346456"/>
            <a:ext cx="3436297" cy="632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 bwMode="auto">
          <a:xfrm>
            <a:off x="6607947" y="2348880"/>
            <a:ext cx="484333" cy="504056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7452320" y="1700808"/>
            <a:ext cx="288032" cy="648072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7668344" y="4528137"/>
            <a:ext cx="279648" cy="423664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7748736" y="5021560"/>
            <a:ext cx="0" cy="576064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406570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35" y="-161862"/>
            <a:ext cx="8950895" cy="1325563"/>
          </a:xfrm>
        </p:spPr>
        <p:txBody>
          <a:bodyPr/>
          <a:lstStyle/>
          <a:p>
            <a:r>
              <a:rPr lang="nb-NO" sz="3600" smtClean="0"/>
              <a:t>Man-made change and re-growth patterns</a:t>
            </a:r>
            <a:endParaRPr lang="nb-NO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412776"/>
            <a:ext cx="3334271" cy="4422775"/>
          </a:xfrm>
        </p:spPr>
        <p:txBody>
          <a:bodyPr/>
          <a:lstStyle/>
          <a:p>
            <a:endParaRPr lang="nb-NO" sz="2800" smtClean="0"/>
          </a:p>
          <a:p>
            <a:pPr lvl="1"/>
            <a:endParaRPr lang="nb-NO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4" t="27823" r="38628" b="14612"/>
          <a:stretch/>
        </p:blipFill>
        <p:spPr bwMode="auto">
          <a:xfrm>
            <a:off x="6210773" y="1268761"/>
            <a:ext cx="2825723" cy="508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0" r="6045"/>
          <a:stretch/>
        </p:blipFill>
        <p:spPr>
          <a:xfrm>
            <a:off x="3181479" y="1268761"/>
            <a:ext cx="2902689" cy="50895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1" r="8073"/>
          <a:stretch/>
        </p:blipFill>
        <p:spPr>
          <a:xfrm>
            <a:off x="329608" y="1268761"/>
            <a:ext cx="2466755" cy="508951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H="1">
            <a:off x="2195736" y="3717032"/>
            <a:ext cx="432048" cy="864096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8388424" y="3869432"/>
            <a:ext cx="432048" cy="864096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6732240" y="4733528"/>
            <a:ext cx="1080120" cy="351656"/>
          </a:xfrm>
          <a:prstGeom prst="straightConnector1">
            <a:avLst/>
          </a:prstGeom>
          <a:noFill/>
          <a:ln w="25400" cap="flat" cmpd="sng" algn="ctr">
            <a:solidFill>
              <a:srgbClr val="00B4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683568" y="4733528"/>
            <a:ext cx="1080120" cy="351656"/>
          </a:xfrm>
          <a:prstGeom prst="straightConnector1">
            <a:avLst/>
          </a:prstGeom>
          <a:noFill/>
          <a:ln w="25400" cap="flat" cmpd="sng" algn="ctr">
            <a:solidFill>
              <a:srgbClr val="00B4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291506" y="3140968"/>
            <a:ext cx="1080120" cy="351656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6210773" y="2941712"/>
            <a:ext cx="1080120" cy="351656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329608" y="6358271"/>
            <a:ext cx="2466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smtClean="0"/>
              <a:t>1937</a:t>
            </a:r>
            <a:endParaRPr lang="nb-NO" b="1"/>
          </a:p>
        </p:txBody>
      </p:sp>
      <p:sp>
        <p:nvSpPr>
          <p:cNvPr id="14" name="TextBox 13"/>
          <p:cNvSpPr txBox="1"/>
          <p:nvPr/>
        </p:nvSpPr>
        <p:spPr>
          <a:xfrm>
            <a:off x="3181479" y="6358271"/>
            <a:ext cx="2466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smtClean="0"/>
              <a:t>1990</a:t>
            </a:r>
            <a:endParaRPr lang="nb-NO" b="1"/>
          </a:p>
        </p:txBody>
      </p:sp>
      <p:sp>
        <p:nvSpPr>
          <p:cNvPr id="15" name="TextBox 14"/>
          <p:cNvSpPr txBox="1"/>
          <p:nvPr/>
        </p:nvSpPr>
        <p:spPr>
          <a:xfrm>
            <a:off x="6210773" y="6368990"/>
            <a:ext cx="2466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smtClean="0"/>
              <a:t>2010</a:t>
            </a:r>
            <a:endParaRPr lang="nb-NO" b="1"/>
          </a:p>
        </p:txBody>
      </p:sp>
    </p:spTree>
    <p:extLst>
      <p:ext uri="{BB962C8B-B14F-4D97-AF65-F5344CB8AC3E}">
        <p14:creationId xmlns:p14="http://schemas.microsoft.com/office/powerpoint/2010/main" val="2406570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-243408"/>
            <a:ext cx="8510588" cy="1325563"/>
          </a:xfrm>
        </p:spPr>
        <p:txBody>
          <a:bodyPr/>
          <a:lstStyle/>
          <a:p>
            <a:r>
              <a:rPr lang="nb-NO" smtClean="0"/>
              <a:t>Management plan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412776"/>
            <a:ext cx="3334271" cy="4422775"/>
          </a:xfrm>
        </p:spPr>
        <p:txBody>
          <a:bodyPr/>
          <a:lstStyle/>
          <a:p>
            <a:endParaRPr lang="nb-NO" sz="2800" smtClean="0"/>
          </a:p>
          <a:p>
            <a:pPr lvl="1"/>
            <a:endParaRPr lang="nb-NO"/>
          </a:p>
        </p:txBody>
      </p:sp>
      <p:sp>
        <p:nvSpPr>
          <p:cNvPr id="5" name="Rectangle 3"/>
          <p:cNvSpPr txBox="1">
            <a:spLocks noRot="1" noChangeArrowheads="1"/>
          </p:cNvSpPr>
          <p:nvPr/>
        </p:nvSpPr>
        <p:spPr bwMode="auto">
          <a:xfrm>
            <a:off x="0" y="1052736"/>
            <a:ext cx="5148064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284400" lvl="1" eaLnBrk="1" hangingPunct="1">
              <a:defRPr/>
            </a:pPr>
            <a:r>
              <a:rPr lang="nb-NO" sz="2400" kern="0" smtClean="0"/>
              <a:t>The 1996–97 management plan by AM &amp; TØO was approved by the environmental management authorities (Fylkesmannen i Oslo og Akershus, Miljøvern-avdelingen)</a:t>
            </a:r>
          </a:p>
          <a:p>
            <a:pPr marL="284400" lvl="1" eaLnBrk="1" hangingPunct="1">
              <a:defRPr/>
            </a:pPr>
            <a:r>
              <a:rPr lang="nb-NO" sz="2400" kern="0" smtClean="0"/>
              <a:t>TØO started an ambitious effort to restore Slåttemyra as a hay-making mire landscape in 1997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removal of trees and shrubs near mire margins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hay-making, mostly every second year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small parts of the mire were left as reference areas</a:t>
            </a:r>
          </a:p>
          <a:p>
            <a:pPr marL="284400" lvl="1" eaLnBrk="1" hangingPunct="1">
              <a:defRPr/>
            </a:pPr>
            <a:endParaRPr lang="nb-NO" sz="2400" kern="0" smtClean="0"/>
          </a:p>
          <a:p>
            <a:pPr marL="0" lvl="1" indent="0" eaLnBrk="1" hangingPunct="1">
              <a:buFontTx/>
              <a:buNone/>
              <a:defRPr/>
            </a:pPr>
            <a:endParaRPr lang="nb-NO" sz="2400" kern="0" dirty="0" smtClean="0"/>
          </a:p>
        </p:txBody>
      </p:sp>
      <p:pic>
        <p:nvPicPr>
          <p:cNvPr id="56323" name="Picture 3" descr="Skjøtsel fig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06342"/>
            <a:ext cx="3757861" cy="555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96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Rot="1" noChangeArrowheads="1"/>
          </p:cNvSpPr>
          <p:nvPr/>
        </p:nvSpPr>
        <p:spPr bwMode="auto">
          <a:xfrm>
            <a:off x="467544" y="1212398"/>
            <a:ext cx="8136904" cy="221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284400" lvl="1" eaLnBrk="1" hangingPunct="1">
              <a:defRPr/>
            </a:pPr>
            <a:r>
              <a:rPr lang="nb-NO" sz="2400" kern="0" smtClean="0"/>
              <a:t>The vegetation at Slåttemyra is cut in late summer, mostly by use of a two-wheel tractor</a:t>
            </a:r>
          </a:p>
          <a:p>
            <a:pPr marL="284400" lvl="1" eaLnBrk="1" hangingPunct="1">
              <a:defRPr/>
            </a:pPr>
            <a:r>
              <a:rPr lang="nb-NO" sz="2400" kern="0" smtClean="0"/>
              <a:t>Different parts of the mire are cut at differerent intervals (annually, biannually, or more rarely)</a:t>
            </a:r>
            <a:endParaRPr lang="nb-NO" sz="2000" kern="0" smtClean="0"/>
          </a:p>
          <a:p>
            <a:pPr marL="284400" lvl="1" eaLnBrk="1" hangingPunct="1">
              <a:defRPr/>
            </a:pPr>
            <a:endParaRPr lang="nb-NO" sz="2400" kern="0" smtClean="0"/>
          </a:p>
          <a:p>
            <a:pPr marL="0" lvl="1" indent="0" eaLnBrk="1" hangingPunct="1">
              <a:buFontTx/>
              <a:buNone/>
              <a:defRPr/>
            </a:pPr>
            <a:endParaRPr lang="nb-NO" sz="2400" kern="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-27384"/>
            <a:ext cx="8510588" cy="1325563"/>
          </a:xfrm>
        </p:spPr>
        <p:txBody>
          <a:bodyPr/>
          <a:lstStyle/>
          <a:p>
            <a:r>
              <a:rPr lang="nb-NO" smtClean="0"/>
              <a:t>Management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412776"/>
            <a:ext cx="3334271" cy="4422775"/>
          </a:xfrm>
        </p:spPr>
        <p:txBody>
          <a:bodyPr/>
          <a:lstStyle/>
          <a:p>
            <a:endParaRPr lang="nb-NO" sz="2800" smtClean="0"/>
          </a:p>
          <a:p>
            <a:pPr lvl="1"/>
            <a:endParaRPr lang="nb-N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t="25956" r="14800" b="13956"/>
          <a:stretch/>
        </p:blipFill>
        <p:spPr bwMode="auto">
          <a:xfrm>
            <a:off x="1528" y="3140968"/>
            <a:ext cx="9116626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976"/>
            <a:ext cx="4704523" cy="3528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212976"/>
            <a:ext cx="4860032" cy="3645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25" y="25585"/>
            <a:ext cx="4860032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46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-27384"/>
            <a:ext cx="8510588" cy="1325563"/>
          </a:xfrm>
        </p:spPr>
        <p:txBody>
          <a:bodyPr/>
          <a:lstStyle/>
          <a:p>
            <a:r>
              <a:rPr lang="nb-NO" smtClean="0"/>
              <a:t>Monitoring of vegetation change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412776"/>
            <a:ext cx="3334271" cy="4422775"/>
          </a:xfrm>
        </p:spPr>
        <p:txBody>
          <a:bodyPr/>
          <a:lstStyle/>
          <a:p>
            <a:endParaRPr lang="nb-NO" sz="2800" smtClean="0"/>
          </a:p>
          <a:p>
            <a:pPr lvl="1"/>
            <a:endParaRPr lang="nb-NO"/>
          </a:p>
        </p:txBody>
      </p:sp>
      <p:sp>
        <p:nvSpPr>
          <p:cNvPr id="5" name="Rectangle 3"/>
          <p:cNvSpPr txBox="1">
            <a:spLocks noRot="1" noChangeArrowheads="1"/>
          </p:cNvSpPr>
          <p:nvPr/>
        </p:nvSpPr>
        <p:spPr bwMode="auto">
          <a:xfrm>
            <a:off x="251520" y="1124744"/>
            <a:ext cx="4427984" cy="452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284400" lvl="1" eaLnBrk="1" hangingPunct="1">
              <a:defRPr/>
            </a:pPr>
            <a:r>
              <a:rPr lang="nb-NO" sz="2400" kern="0" smtClean="0"/>
              <a:t>Repeated recording in permanent vegetation plots is the optimal strategy for studying vegetation change</a:t>
            </a:r>
          </a:p>
          <a:p>
            <a:pPr marL="284400" lvl="1" eaLnBrk="1" hangingPunct="1">
              <a:defRPr/>
            </a:pPr>
            <a:r>
              <a:rPr lang="nb-NO" sz="2400" kern="0" smtClean="0"/>
              <a:t>In 1996, AM &amp; TØO esta-blished six permanent plots</a:t>
            </a:r>
          </a:p>
          <a:p>
            <a:pPr marL="684450" lvl="2" eaLnBrk="1" hangingPunct="1">
              <a:defRPr/>
            </a:pPr>
            <a:r>
              <a:rPr lang="nb-NO" sz="2000" kern="0" smtClean="0"/>
              <a:t>2 for monitoring of vegetation</a:t>
            </a:r>
          </a:p>
          <a:p>
            <a:pPr marL="684450" lvl="2" eaLnBrk="1" hangingPunct="1">
              <a:defRPr/>
            </a:pPr>
            <a:r>
              <a:rPr lang="nb-NO" sz="2000" kern="0"/>
              <a:t>4</a:t>
            </a:r>
            <a:r>
              <a:rPr lang="nb-NO" sz="2000" kern="0" smtClean="0"/>
              <a:t> for monitoring of orchid flowering</a:t>
            </a:r>
          </a:p>
          <a:p>
            <a:pPr marL="284400" lvl="1" eaLnBrk="1" hangingPunct="1">
              <a:defRPr/>
            </a:pPr>
            <a:r>
              <a:rPr lang="nb-NO" sz="2400" kern="0" smtClean="0"/>
              <a:t>In year 2000, three years after the onset of restoration, TØO established 41 plots, each 3x3 m, that included (parts of) the six 1996 plots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" t="20723" r="67598" b="6338"/>
          <a:stretch/>
        </p:blipFill>
        <p:spPr bwMode="auto">
          <a:xfrm>
            <a:off x="4890976" y="1329070"/>
            <a:ext cx="4022405" cy="534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104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ouds">
  <a:themeElements>
    <a:clrScheme name="Clouds 8">
      <a:dk1>
        <a:srgbClr val="000000"/>
      </a:dk1>
      <a:lt1>
        <a:srgbClr val="B9B9B9"/>
      </a:lt1>
      <a:dk2>
        <a:srgbClr val="8A8472"/>
      </a:dk2>
      <a:lt2>
        <a:srgbClr val="4D4D4D"/>
      </a:lt2>
      <a:accent1>
        <a:srgbClr val="EDEEE2"/>
      </a:accent1>
      <a:accent2>
        <a:srgbClr val="7FAA7E"/>
      </a:accent2>
      <a:accent3>
        <a:srgbClr val="D9D9D9"/>
      </a:accent3>
      <a:accent4>
        <a:srgbClr val="000000"/>
      </a:accent4>
      <a:accent5>
        <a:srgbClr val="F4F5EE"/>
      </a:accent5>
      <a:accent6>
        <a:srgbClr val="729A72"/>
      </a:accent6>
      <a:hlink>
        <a:srgbClr val="008000"/>
      </a:hlink>
      <a:folHlink>
        <a:srgbClr val="989400"/>
      </a:folHlink>
    </a:clrScheme>
    <a:fontScheme name="Clou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nb-NO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nb-NO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loud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48668</TotalTime>
  <Words>1407</Words>
  <Application>Microsoft Macintosh PowerPoint</Application>
  <PresentationFormat>Skjermfremvisning (4:3)</PresentationFormat>
  <Paragraphs>163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24" baseType="lpstr">
      <vt:lpstr>Clouds</vt:lpstr>
      <vt:lpstr>Vegetation changes after 17 years of restoration of a hay‐making mire</vt:lpstr>
      <vt:lpstr>Slåttemyra – a brief presentation</vt:lpstr>
      <vt:lpstr>Conservation history</vt:lpstr>
      <vt:lpstr>History of use</vt:lpstr>
      <vt:lpstr>The mire</vt:lpstr>
      <vt:lpstr>Man-made change and re-growth patterns</vt:lpstr>
      <vt:lpstr>Management plan</vt:lpstr>
      <vt:lpstr>Management</vt:lpstr>
      <vt:lpstr>Monitoring of vegetation change</vt:lpstr>
      <vt:lpstr>Sampling</vt:lpstr>
      <vt:lpstr>Recording in the field</vt:lpstr>
      <vt:lpstr>Gradients in species composition identified a priori</vt:lpstr>
      <vt:lpstr>Gradients in species composition identified by ordination</vt:lpstr>
      <vt:lpstr>GNMDS ordination of basic data set</vt:lpstr>
      <vt:lpstr>PowerPoint-presentasjon</vt:lpstr>
      <vt:lpstr>Vegetation change during restoration succession</vt:lpstr>
      <vt:lpstr>Vegetation change during restoration succession</vt:lpstr>
      <vt:lpstr>Vegetation change during restoration succession</vt:lpstr>
      <vt:lpstr>Hay-making from an ecological point of view</vt:lpstr>
      <vt:lpstr>Does hay-making affect species density?</vt:lpstr>
      <vt:lpstr>Which species respond to hay-making?</vt:lpstr>
      <vt:lpstr>The outcome after 17 years of restora-tion of a south boreal hay-making fen</vt:lpstr>
      <vt:lpstr>PowerPoint-presentasjon</vt:lpstr>
    </vt:vector>
  </TitlesOfParts>
  <Company>UiO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 norsk naturtypeinndeling NNN</dc:title>
  <dc:creator>runeho</dc:creator>
  <cp:lastModifiedBy>Tor Øystein Olsen</cp:lastModifiedBy>
  <cp:revision>612</cp:revision>
  <dcterms:created xsi:type="dcterms:W3CDTF">2005-12-06T08:36:36Z</dcterms:created>
  <dcterms:modified xsi:type="dcterms:W3CDTF">2014-03-14T14:39:47Z</dcterms:modified>
</cp:coreProperties>
</file>